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6" r:id="rId2"/>
    <p:sldId id="259" r:id="rId3"/>
    <p:sldId id="258" r:id="rId4"/>
    <p:sldId id="257" r:id="rId5"/>
    <p:sldId id="260" r:id="rId6"/>
    <p:sldId id="262" r:id="rId7"/>
    <p:sldId id="265" r:id="rId8"/>
    <p:sldId id="263" r:id="rId9"/>
    <p:sldId id="264" r:id="rId10"/>
    <p:sldId id="274" r:id="rId11"/>
    <p:sldId id="281" r:id="rId12"/>
    <p:sldId id="275" r:id="rId13"/>
    <p:sldId id="276" r:id="rId14"/>
    <p:sldId id="277" r:id="rId15"/>
    <p:sldId id="279" r:id="rId16"/>
    <p:sldId id="280" r:id="rId17"/>
    <p:sldId id="273" r:id="rId18"/>
    <p:sldId id="286" r:id="rId19"/>
    <p:sldId id="269" r:id="rId20"/>
    <p:sldId id="270" r:id="rId21"/>
    <p:sldId id="271" r:id="rId22"/>
    <p:sldId id="268" r:id="rId23"/>
    <p:sldId id="283" r:id="rId24"/>
    <p:sldId id="284" r:id="rId25"/>
    <p:sldId id="267" r:id="rId26"/>
    <p:sldId id="285" r:id="rId27"/>
  </p:sldIdLst>
  <p:sldSz cx="9144000" cy="6858000" type="screen4x3"/>
  <p:notesSz cx="6858000" cy="9144000"/>
  <p:defaultTextStyle>
    <a:defPPr>
      <a:defRPr lang="ru-RU"/>
    </a:defPPr>
    <a:lvl1pPr algn="l" rtl="0" eaLnBrk="0" fontAlgn="base" hangingPunct="0">
      <a:spcBef>
        <a:spcPct val="0"/>
      </a:spcBef>
      <a:spcAft>
        <a:spcPct val="0"/>
      </a:spcAft>
      <a:defRPr b="1" kern="1200">
        <a:solidFill>
          <a:schemeClr val="tx1"/>
        </a:solidFill>
        <a:latin typeface="Arial" charset="0"/>
        <a:ea typeface="+mn-ea"/>
        <a:cs typeface="+mn-cs"/>
      </a:defRPr>
    </a:lvl1pPr>
    <a:lvl2pPr marL="457200" algn="l" rtl="0" eaLnBrk="0" fontAlgn="base" hangingPunct="0">
      <a:spcBef>
        <a:spcPct val="0"/>
      </a:spcBef>
      <a:spcAft>
        <a:spcPct val="0"/>
      </a:spcAft>
      <a:defRPr b="1" kern="1200">
        <a:solidFill>
          <a:schemeClr val="tx1"/>
        </a:solidFill>
        <a:latin typeface="Arial" charset="0"/>
        <a:ea typeface="+mn-ea"/>
        <a:cs typeface="+mn-cs"/>
      </a:defRPr>
    </a:lvl2pPr>
    <a:lvl3pPr marL="914400" algn="l" rtl="0" eaLnBrk="0" fontAlgn="base" hangingPunct="0">
      <a:spcBef>
        <a:spcPct val="0"/>
      </a:spcBef>
      <a:spcAft>
        <a:spcPct val="0"/>
      </a:spcAft>
      <a:defRPr b="1" kern="1200">
        <a:solidFill>
          <a:schemeClr val="tx1"/>
        </a:solidFill>
        <a:latin typeface="Arial" charset="0"/>
        <a:ea typeface="+mn-ea"/>
        <a:cs typeface="+mn-cs"/>
      </a:defRPr>
    </a:lvl3pPr>
    <a:lvl4pPr marL="1371600" algn="l" rtl="0" eaLnBrk="0" fontAlgn="base" hangingPunct="0">
      <a:spcBef>
        <a:spcPct val="0"/>
      </a:spcBef>
      <a:spcAft>
        <a:spcPct val="0"/>
      </a:spcAft>
      <a:defRPr b="1" kern="1200">
        <a:solidFill>
          <a:schemeClr val="tx1"/>
        </a:solidFill>
        <a:latin typeface="Arial" charset="0"/>
        <a:ea typeface="+mn-ea"/>
        <a:cs typeface="+mn-cs"/>
      </a:defRPr>
    </a:lvl4pPr>
    <a:lvl5pPr marL="1828800" algn="l" rtl="0" eaLnBrk="0" fontAlgn="base" hangingPunct="0">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9A9A9"/>
    <a:srgbClr val="CD9B69"/>
    <a:srgbClr val="996633"/>
    <a:srgbClr val="C8C3B0"/>
    <a:srgbClr val="ADA689"/>
    <a:srgbClr val="9C9470"/>
    <a:srgbClr val="97C5B6"/>
    <a:srgbClr val="94949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56" autoAdjust="0"/>
    <p:restoredTop sz="94728" autoAdjust="0"/>
  </p:normalViewPr>
  <p:slideViewPr>
    <p:cSldViewPr>
      <p:cViewPr varScale="1">
        <p:scale>
          <a:sx n="100" d="100"/>
          <a:sy n="100" d="100"/>
        </p:scale>
        <p:origin x="-27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BB913B9E-74D1-4453-A2DA-7C1B03C7E39E}"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E9841B25-85C9-4FC7-BFB9-86EA532EE81B}"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A087CF18-9717-40C6-9611-1D65C503F18D}" type="slidenum">
              <a:rPr lang="ru-RU" altLang="ru-RU"/>
              <a:pPr>
                <a:defRPr/>
              </a:pPr>
              <a:t>‹#›</a:t>
            </a:fld>
            <a:endParaRPr lang="ru-RU" alt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a:ln/>
        </p:spPr>
        <p:txBody>
          <a:bodyPr/>
          <a:lstStyle>
            <a:lvl1pPr>
              <a:defRPr/>
            </a:lvl1pPr>
          </a:lstStyle>
          <a:p>
            <a:pPr>
              <a:defRPr/>
            </a:pPr>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E93065E2-0A18-465C-9C7B-B3121B5C3DE3}" type="slidenum">
              <a:rPr lang="ru-RU" altLang="ru-RU"/>
              <a:pPr>
                <a:defRPr/>
              </a:pPr>
              <a:t>‹#›</a:t>
            </a:fld>
            <a:endParaRPr lang="ru-RU" alt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525963"/>
          </a:xfrm>
        </p:spPr>
        <p:txBody>
          <a:bodyPr/>
          <a:lstStyle/>
          <a:p>
            <a:pPr lvl="0"/>
            <a:endParaRPr lang="ru-RU" noProof="0"/>
          </a:p>
        </p:txBody>
      </p:sp>
      <p:sp>
        <p:nvSpPr>
          <p:cNvPr id="4" name="Дата 3"/>
          <p:cNvSpPr>
            <a:spLocks noGrp="1"/>
          </p:cNvSpPr>
          <p:nvPr>
            <p:ph type="dt" sz="half" idx="10"/>
          </p:nvPr>
        </p:nvSpPr>
        <p:spPr/>
        <p:txBody>
          <a:bodyPr/>
          <a:lstStyle>
            <a:lvl1pPr>
              <a:defRPr/>
            </a:lvl1pPr>
          </a:lstStyle>
          <a:p>
            <a:pPr>
              <a:defRPr/>
            </a:pPr>
            <a:fld id="{F7085511-1B35-4A01-90FF-C6752C5F89A9}" type="datetimeFigureOut">
              <a:rPr lang="ru-RU"/>
              <a:pPr>
                <a:defRPr/>
              </a:pPr>
              <a:t>09.03.2017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smtClean="0"/>
            </a:lvl1pPr>
          </a:lstStyle>
          <a:p>
            <a:pPr>
              <a:defRPr/>
            </a:pPr>
            <a:fld id="{2959840B-BF7A-404D-AD7E-8D240B88C6B1}" type="slidenum">
              <a:rPr lang="ru-RU" altLang="ru-RU"/>
              <a:pPr>
                <a:defRPr/>
              </a:pPr>
              <a:t>‹#›</a:t>
            </a:fld>
            <a:endParaRPr lang="ru-RU" altLang="ru-RU"/>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0A6001F2-D323-4211-BAFC-45E4095E0DC2}"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8E3679CD-0944-4308-BB1C-89291DD5FC59}"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3D8B4843-2ECD-4103-9620-929E92DEB565}"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86B89EDB-AF0C-4594-8EFA-892D5B1AF11A}"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FB47E4FD-00ED-4C1E-BDB5-C2EFF4A11234}"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99AA615A-0284-43F4-86DE-BD5ED1AEF386}"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AE17DFEC-C47B-4C7C-AC1B-55D0302898A5}"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377B6F04-E7E6-4B5B-B850-59DAFA407277}"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latin typeface="Arial" charset="0"/>
              </a:defRPr>
            </a:lvl1pPr>
          </a:lstStyle>
          <a:p>
            <a:pPr>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latin typeface="Arial" charset="0"/>
              </a:defRPr>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smtClean="0"/>
            </a:lvl1pPr>
          </a:lstStyle>
          <a:p>
            <a:pPr>
              <a:defRPr/>
            </a:pPr>
            <a:fld id="{A4E14275-7031-4F0B-AB24-B07D37470E4F}"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Downloads/&#1042;&#1059;&#1051;&#1050;&#1040;&#1053;&#1067;/&#1057;&#1090;&#1088;&#1086;&#1077;&#1085;&#1080;&#1077;%20&#1074;&#1091;&#1083;&#1082;&#1072;&#1085;&#1072;.files/shema.jpg" TargetMode="External"/><Relationship Id="rId1" Type="http://schemas.openxmlformats.org/officeDocument/2006/relationships/slideLayout" Target="../slideLayouts/slideLayout4.xml"/><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4.xml"/><Relationship Id="rId1" Type="http://schemas.openxmlformats.org/officeDocument/2006/relationships/video" Target="file:///F:\&#1074;&#1091;&#1083;&#1082;&#1072;&#1085;&#1099;\&#1080;&#1079;&#1074;&#1077;&#1088;&#1078;&#1077;&#1085;&#1080;&#1077;%20&#1074;&#1091;&#1083;&#1082;&#1072;&#1085;&#1072;%20&#1050;&#1083;&#1102;&#1095;&#1077;&#1074;&#1089;&#1082;&#1072;&#1103;%20&#1057;&#1086;&#1087;&#1082;&#1072;.mp4" TargetMode="Externa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6.wmf"/></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Rectangle 7"/>
          <p:cNvSpPr>
            <a:spLocks noChangeArrowheads="1"/>
          </p:cNvSpPr>
          <p:nvPr/>
        </p:nvSpPr>
        <p:spPr bwMode="auto">
          <a:xfrm>
            <a:off x="1979613" y="908050"/>
            <a:ext cx="4352925" cy="366713"/>
          </a:xfrm>
          <a:prstGeom prst="rect">
            <a:avLst/>
          </a:prstGeom>
          <a:noFill/>
          <a:ln w="9525">
            <a:noFill/>
            <a:miter lim="800000"/>
            <a:headEnd/>
            <a:tailEnd/>
          </a:ln>
        </p:spPr>
        <p:txBody>
          <a:bodyPr anchor="ctr">
            <a:spAutoFit/>
          </a:bodyPr>
          <a:lstStyle/>
          <a:p>
            <a:pPr algn="ctr" eaLnBrk="1" hangingPunct="1"/>
            <a:r>
              <a:rPr lang="ru-RU" altLang="ru-RU"/>
              <a:t>Тема: «Вулканы Камчатки»</a:t>
            </a:r>
            <a:r>
              <a:rPr lang="ru-RU" altLang="ru-RU" b="0"/>
              <a:t> </a:t>
            </a:r>
          </a:p>
        </p:txBody>
      </p:sp>
      <p:pic>
        <p:nvPicPr>
          <p:cNvPr id="3075" name="Picture 8" descr="фото вулкана М"/>
          <p:cNvPicPr>
            <a:picLocks noChangeAspect="1" noChangeArrowheads="1"/>
          </p:cNvPicPr>
          <p:nvPr/>
        </p:nvPicPr>
        <p:blipFill>
          <a:blip r:embed="rId2" cstate="print"/>
          <a:srcRect/>
          <a:stretch>
            <a:fillRect/>
          </a:stretch>
        </p:blipFill>
        <p:spPr bwMode="auto">
          <a:xfrm>
            <a:off x="1866900" y="1557338"/>
            <a:ext cx="4578350" cy="3433762"/>
          </a:xfrm>
          <a:prstGeom prst="rect">
            <a:avLst/>
          </a:prstGeom>
          <a:noFill/>
          <a:ln w="63500">
            <a:solidFill>
              <a:srgbClr val="808080"/>
            </a:solidFill>
            <a:miter lim="800000"/>
            <a:headEnd/>
            <a:tailEnd/>
          </a:ln>
        </p:spPr>
      </p:pic>
      <p:sp>
        <p:nvSpPr>
          <p:cNvPr id="3076" name="Rectangle 9"/>
          <p:cNvSpPr>
            <a:spLocks noChangeArrowheads="1"/>
          </p:cNvSpPr>
          <p:nvPr/>
        </p:nvSpPr>
        <p:spPr bwMode="auto">
          <a:xfrm>
            <a:off x="5076825" y="4797425"/>
            <a:ext cx="3887788" cy="911225"/>
          </a:xfrm>
          <a:prstGeom prst="rect">
            <a:avLst/>
          </a:prstGeom>
          <a:noFill/>
          <a:ln w="9525">
            <a:noFill/>
            <a:miter lim="800000"/>
            <a:headEnd/>
            <a:tailEnd/>
          </a:ln>
        </p:spPr>
        <p:txBody>
          <a:bodyPr anchor="ctr">
            <a:spAutoFit/>
          </a:bodyPr>
          <a:lstStyle/>
          <a:p>
            <a:pPr algn="r" eaLnBrk="1" hangingPunct="1">
              <a:lnSpc>
                <a:spcPct val="80000"/>
              </a:lnSpc>
              <a:tabLst>
                <a:tab pos="4076700" algn="l"/>
              </a:tabLst>
            </a:pPr>
            <a:r>
              <a:rPr lang="ru-RU" altLang="ru-RU" sz="1400" b="0" dirty="0"/>
              <a:t>Работу выполнила:</a:t>
            </a:r>
          </a:p>
          <a:p>
            <a:pPr algn="r" eaLnBrk="1" hangingPunct="1">
              <a:tabLst>
                <a:tab pos="4076700" algn="l"/>
              </a:tabLst>
            </a:pPr>
            <a:r>
              <a:rPr lang="ru-RU" altLang="ru-RU" sz="1400" b="0" dirty="0"/>
              <a:t>Ученица 6 «в» класса                                                                                   ГБОУ СОШ№ 20                                                                                                                             </a:t>
            </a:r>
            <a:r>
              <a:rPr lang="ru-RU" altLang="ru-RU" sz="1400" b="0" dirty="0" smtClean="0"/>
              <a:t>Деянова </a:t>
            </a:r>
            <a:r>
              <a:rPr lang="ru-RU" altLang="ru-RU" sz="1400" b="0" dirty="0"/>
              <a:t>Ксения </a:t>
            </a:r>
          </a:p>
        </p:txBody>
      </p:sp>
      <p:sp>
        <p:nvSpPr>
          <p:cNvPr id="3077" name="Rectangle 10"/>
          <p:cNvSpPr>
            <a:spLocks noChangeArrowheads="1"/>
          </p:cNvSpPr>
          <p:nvPr/>
        </p:nvSpPr>
        <p:spPr bwMode="auto">
          <a:xfrm>
            <a:off x="6384925" y="5653088"/>
            <a:ext cx="2611438" cy="954087"/>
          </a:xfrm>
          <a:prstGeom prst="rect">
            <a:avLst/>
          </a:prstGeom>
          <a:noFill/>
          <a:ln w="9525">
            <a:noFill/>
            <a:miter lim="800000"/>
            <a:headEnd/>
            <a:tailEnd/>
          </a:ln>
        </p:spPr>
        <p:txBody>
          <a:bodyPr wrap="none" anchor="ctr">
            <a:spAutoFit/>
          </a:bodyPr>
          <a:lstStyle/>
          <a:p>
            <a:pPr algn="r" eaLnBrk="1" hangingPunct="1"/>
            <a:r>
              <a:rPr lang="ru-RU" altLang="ru-RU" sz="1400" b="0"/>
              <a:t>Руководитель: </a:t>
            </a:r>
            <a:endParaRPr lang="ru-RU" altLang="ru-RU" sz="1400"/>
          </a:p>
          <a:p>
            <a:pPr algn="r" eaLnBrk="1" hangingPunct="1"/>
            <a:r>
              <a:rPr lang="ru-RU" altLang="ru-RU" sz="1400" b="0"/>
              <a:t>Учитель географии </a:t>
            </a:r>
            <a:endParaRPr lang="ru-RU" altLang="ru-RU" sz="1400"/>
          </a:p>
          <a:p>
            <a:pPr algn="r" eaLnBrk="1" hangingPunct="1"/>
            <a:r>
              <a:rPr lang="ru-RU" altLang="ru-RU" sz="1400" b="0"/>
              <a:t>ГБОУ СОШ № 20</a:t>
            </a:r>
            <a:endParaRPr lang="ru-RU" altLang="ru-RU" sz="1400"/>
          </a:p>
          <a:p>
            <a:pPr algn="r" eaLnBrk="1" hangingPunct="1"/>
            <a:r>
              <a:rPr lang="ru-RU" altLang="ru-RU" sz="1400" b="0"/>
              <a:t>Орехова Дина Вячеславовна</a:t>
            </a:r>
          </a:p>
        </p:txBody>
      </p:sp>
    </p:spTree>
  </p:cSld>
  <p:clrMapOvr>
    <a:masterClrMapping/>
  </p:clrMapOvr>
  <p:transition spd="slow">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strana.ru/media/images/uploaded/gallery_promo2125875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2291" name="Заголовок 1"/>
          <p:cNvSpPr>
            <a:spLocks noGrp="1"/>
          </p:cNvSpPr>
          <p:nvPr>
            <p:ph type="title"/>
          </p:nvPr>
        </p:nvSpPr>
        <p:spPr>
          <a:xfrm>
            <a:off x="125413" y="692150"/>
            <a:ext cx="8893175" cy="2852738"/>
          </a:xfrm>
        </p:spPr>
        <p:txBody>
          <a:bodyPr/>
          <a:lstStyle/>
          <a:p>
            <a:r>
              <a:rPr lang="ru-RU" altLang="ru-RU" smtClean="0"/>
              <a:t>   Я выбрала эту тему, потому что меня очень  заинтересовало, что же такое вулканы и как они устроены.</a:t>
            </a:r>
            <a:br>
              <a:rPr lang="ru-RU" altLang="ru-RU" smtClean="0"/>
            </a:br>
            <a:endParaRPr lang="ru-RU" altLang="ru-RU"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5" descr="Картинки по запросу вулканы"/>
          <p:cNvPicPr>
            <a:picLocks noChangeAspect="1" noChangeArrowheads="1"/>
          </p:cNvPicPr>
          <p:nvPr/>
        </p:nvPicPr>
        <p:blipFill>
          <a:blip r:embed="rId2" cstate="print"/>
          <a:srcRect/>
          <a:stretch>
            <a:fillRect/>
          </a:stretch>
        </p:blipFill>
        <p:spPr bwMode="auto">
          <a:xfrm>
            <a:off x="0" y="-38100"/>
            <a:ext cx="9144000" cy="6858000"/>
          </a:xfrm>
          <a:prstGeom prst="rect">
            <a:avLst/>
          </a:prstGeom>
          <a:noFill/>
          <a:ln w="9525">
            <a:noFill/>
            <a:miter lim="800000"/>
            <a:headEnd/>
            <a:tailEnd/>
          </a:ln>
        </p:spPr>
      </p:pic>
      <p:sp>
        <p:nvSpPr>
          <p:cNvPr id="13315" name="Содержимое 2"/>
          <p:cNvSpPr>
            <a:spLocks noGrp="1"/>
          </p:cNvSpPr>
          <p:nvPr>
            <p:ph idx="1"/>
          </p:nvPr>
        </p:nvSpPr>
        <p:spPr>
          <a:xfrm>
            <a:off x="1223963" y="476250"/>
            <a:ext cx="6696075" cy="2740025"/>
          </a:xfrm>
        </p:spPr>
        <p:txBody>
          <a:bodyPr/>
          <a:lstStyle/>
          <a:p>
            <a:pPr algn="ctr">
              <a:buFontTx/>
              <a:buNone/>
            </a:pPr>
            <a:r>
              <a:rPr lang="ru-RU" altLang="ru-RU" smtClean="0">
                <a:solidFill>
                  <a:schemeClr val="bg1"/>
                </a:solidFill>
              </a:rPr>
              <a:t>За объект исследования я взяла вулкан Ключевская Сопка.</a:t>
            </a:r>
          </a:p>
          <a:p>
            <a:pPr>
              <a:buFontTx/>
              <a:buNone/>
            </a:pPr>
            <a:endParaRPr lang="ru-RU" altLang="ru-RU" smtClean="0">
              <a:solidFill>
                <a:schemeClr val="bg1"/>
              </a:solidFill>
            </a:endParaRPr>
          </a:p>
          <a:p>
            <a:pPr>
              <a:buFontTx/>
              <a:buNone/>
            </a:pPr>
            <a:endParaRPr lang="ru-RU" altLang="ru-RU"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www.kronoki.ru/ufiles/mod/15/3/max_vulkan_kambalnyi_andrei_gabov.jpg"/>
          <p:cNvPicPr>
            <a:picLocks noChangeAspect="1" noChangeArrowheads="1"/>
          </p:cNvPicPr>
          <p:nvPr/>
        </p:nvPicPr>
        <p:blipFill>
          <a:blip r:embed="rId2" cstate="print"/>
          <a:srcRect/>
          <a:stretch>
            <a:fillRect/>
          </a:stretch>
        </p:blipFill>
        <p:spPr bwMode="auto">
          <a:xfrm>
            <a:off x="0" y="0"/>
            <a:ext cx="9525000" cy="7143750"/>
          </a:xfrm>
          <a:prstGeom prst="rect">
            <a:avLst/>
          </a:prstGeom>
          <a:noFill/>
          <a:ln w="9525">
            <a:noFill/>
            <a:miter lim="800000"/>
            <a:headEnd/>
            <a:tailEnd/>
          </a:ln>
        </p:spPr>
      </p:pic>
      <p:sp>
        <p:nvSpPr>
          <p:cNvPr id="14339" name="Заголовок 1"/>
          <p:cNvSpPr>
            <a:spLocks noGrp="1"/>
          </p:cNvSpPr>
          <p:nvPr>
            <p:ph type="title"/>
          </p:nvPr>
        </p:nvSpPr>
        <p:spPr>
          <a:xfrm>
            <a:off x="2987675" y="0"/>
            <a:ext cx="4679950" cy="981075"/>
          </a:xfrm>
        </p:spPr>
        <p:txBody>
          <a:bodyPr/>
          <a:lstStyle/>
          <a:p>
            <a:pPr algn="l"/>
            <a:r>
              <a:rPr lang="ru-RU" altLang="ru-RU" smtClean="0">
                <a:solidFill>
                  <a:srgbClr val="7030A0"/>
                </a:solidFill>
              </a:rPr>
              <a:t>МОЯ ЦЕЛЬ</a:t>
            </a:r>
          </a:p>
        </p:txBody>
      </p:sp>
      <p:sp>
        <p:nvSpPr>
          <p:cNvPr id="14340" name="Содержимое 2"/>
          <p:cNvSpPr>
            <a:spLocks noGrp="1"/>
          </p:cNvSpPr>
          <p:nvPr>
            <p:ph idx="1"/>
          </p:nvPr>
        </p:nvSpPr>
        <p:spPr>
          <a:xfrm>
            <a:off x="0" y="836613"/>
            <a:ext cx="9144000" cy="5472112"/>
          </a:xfrm>
        </p:spPr>
        <p:txBody>
          <a:bodyPr/>
          <a:lstStyle/>
          <a:p>
            <a:pPr algn="ctr">
              <a:buFont typeface="Wingdings 2" pitchFamily="18" charset="2"/>
              <a:buNone/>
            </a:pPr>
            <a:r>
              <a:rPr lang="ru-RU" altLang="ru-RU" smtClean="0"/>
              <a:t>   </a:t>
            </a:r>
            <a:r>
              <a:rPr lang="ru-RU" altLang="ru-RU" sz="3600" smtClean="0"/>
              <a:t>Выявить историю извержения                                                                                       вулкана Ключевская сопка.</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esgeo.ru/Foto/new_Zealand/Taranaki/vulkan_taranaki_pejzazh.jpg"/>
          <p:cNvPicPr>
            <a:picLocks noGrp="1" noChangeAspect="1" noChangeArrowheads="1"/>
          </p:cNvPicPr>
          <p:nvPr>
            <p:ph sz="half" idx="1"/>
          </p:nvPr>
        </p:nvPicPr>
        <p:blipFill>
          <a:blip r:embed="rId2" cstate="print"/>
          <a:srcRect/>
          <a:stretch>
            <a:fillRect/>
          </a:stretch>
        </p:blipFill>
        <p:spPr>
          <a:xfrm>
            <a:off x="0" y="0"/>
            <a:ext cx="9144000" cy="6858000"/>
          </a:xfrm>
        </p:spPr>
      </p:pic>
      <p:sp>
        <p:nvSpPr>
          <p:cNvPr id="2" name="Заголовок 1"/>
          <p:cNvSpPr>
            <a:spLocks noGrp="1"/>
          </p:cNvSpPr>
          <p:nvPr>
            <p:ph type="title"/>
          </p:nvPr>
        </p:nvSpPr>
        <p:spPr>
          <a:xfrm>
            <a:off x="1476375" y="0"/>
            <a:ext cx="6018213" cy="981075"/>
          </a:xfrm>
        </p:spPr>
        <p:txBody>
          <a:bodyPr/>
          <a:lstStyle/>
          <a:p>
            <a:pPr>
              <a:defRPr/>
            </a:pPr>
            <a:r>
              <a:rPr lang="ru-RU" dirty="0" smtClean="0">
                <a:solidFill>
                  <a:schemeClr val="accent5">
                    <a:lumMod val="60000"/>
                    <a:lumOff val="40000"/>
                  </a:schemeClr>
                </a:solidFill>
              </a:rPr>
              <a:t>МОИ ЗАДАЧИ</a:t>
            </a:r>
            <a:endParaRPr lang="ru-RU" dirty="0">
              <a:solidFill>
                <a:schemeClr val="accent5">
                  <a:lumMod val="60000"/>
                  <a:lumOff val="40000"/>
                </a:schemeClr>
              </a:solidFill>
            </a:endParaRPr>
          </a:p>
        </p:txBody>
      </p:sp>
      <p:sp>
        <p:nvSpPr>
          <p:cNvPr id="15364" name="Содержимое 9"/>
          <p:cNvSpPr>
            <a:spLocks noGrp="1"/>
          </p:cNvSpPr>
          <p:nvPr>
            <p:ph sz="half" idx="2"/>
          </p:nvPr>
        </p:nvSpPr>
        <p:spPr>
          <a:xfrm>
            <a:off x="-4763" y="1196975"/>
            <a:ext cx="9148763" cy="3168650"/>
          </a:xfrm>
        </p:spPr>
        <p:txBody>
          <a:bodyPr/>
          <a:lstStyle/>
          <a:p>
            <a:pPr marL="596900" indent="-514350">
              <a:buFont typeface="Wingdings 2" pitchFamily="18" charset="2"/>
              <a:buAutoNum type="arabicPeriod"/>
            </a:pPr>
            <a:r>
              <a:rPr lang="ru-RU" altLang="ru-RU" sz="3200" smtClean="0">
                <a:solidFill>
                  <a:schemeClr val="bg1"/>
                </a:solidFill>
              </a:rPr>
              <a:t>Собрать материалы об извержении Ключевской сопки.</a:t>
            </a:r>
          </a:p>
          <a:p>
            <a:pPr marL="596900" indent="-514350">
              <a:buFont typeface="Wingdings 2" pitchFamily="18" charset="2"/>
              <a:buAutoNum type="arabicPeriod"/>
            </a:pPr>
            <a:r>
              <a:rPr lang="ru-RU" altLang="ru-RU" sz="3200" smtClean="0">
                <a:solidFill>
                  <a:schemeClr val="bg1"/>
                </a:solidFill>
              </a:rPr>
              <a:t>Изучить процесс извержения.</a:t>
            </a:r>
          </a:p>
          <a:p>
            <a:pPr marL="596900" indent="-514350">
              <a:buFont typeface="Wingdings 2" pitchFamily="18" charset="2"/>
              <a:buAutoNum type="arabicPeriod"/>
            </a:pPr>
            <a:r>
              <a:rPr lang="ru-RU" altLang="ru-RU" sz="3200" smtClean="0">
                <a:solidFill>
                  <a:schemeClr val="bg1"/>
                </a:solidFill>
              </a:rPr>
              <a:t>Создать модель вулкана и выявить химическую реакцию.</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www.zadumka.org/wp-content/uploads/2014/09/%D0%B2%D1%83%D0%BB%D0%BA%D0%B0%D0%BD-%D1%8D%D1%82%D0%BD%D0%BE.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6387" name="Заголовок 1"/>
          <p:cNvSpPr>
            <a:spLocks noGrp="1"/>
          </p:cNvSpPr>
          <p:nvPr>
            <p:ph type="title"/>
          </p:nvPr>
        </p:nvSpPr>
        <p:spPr>
          <a:xfrm>
            <a:off x="1603375" y="-142875"/>
            <a:ext cx="7858125" cy="1143000"/>
          </a:xfrm>
        </p:spPr>
        <p:txBody>
          <a:bodyPr/>
          <a:lstStyle/>
          <a:p>
            <a:pPr algn="l"/>
            <a:r>
              <a:rPr lang="ru-RU" altLang="ru-RU" smtClean="0">
                <a:solidFill>
                  <a:srgbClr val="4925CB"/>
                </a:solidFill>
              </a:rPr>
              <a:t>ОПИСАНИЕ РАБОТЫ</a:t>
            </a:r>
          </a:p>
        </p:txBody>
      </p:sp>
      <p:sp>
        <p:nvSpPr>
          <p:cNvPr id="16388" name="Содержимое 2"/>
          <p:cNvSpPr>
            <a:spLocks noGrp="1"/>
          </p:cNvSpPr>
          <p:nvPr>
            <p:ph sz="half" idx="1"/>
          </p:nvPr>
        </p:nvSpPr>
        <p:spPr>
          <a:xfrm>
            <a:off x="-323850" y="895350"/>
            <a:ext cx="9324975" cy="5329238"/>
          </a:xfrm>
        </p:spPr>
        <p:txBody>
          <a:bodyPr/>
          <a:lstStyle/>
          <a:p>
            <a:pPr algn="ctr">
              <a:buFont typeface="Wingdings 2" pitchFamily="18" charset="2"/>
              <a:buNone/>
            </a:pPr>
            <a:r>
              <a:rPr lang="ru-RU" altLang="ru-RU" sz="3600" smtClean="0"/>
              <a:t>  Я читала много книг, спрашивала у близких и знакомых, искала в разных источниках интернета информацию о вулканах . И вот что у меня получилось! </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Прямоугольник 1"/>
          <p:cNvSpPr>
            <a:spLocks noChangeArrowheads="1"/>
          </p:cNvSpPr>
          <p:nvPr/>
        </p:nvSpPr>
        <p:spPr bwMode="auto">
          <a:xfrm>
            <a:off x="2051050" y="0"/>
            <a:ext cx="5080000" cy="646113"/>
          </a:xfrm>
          <a:prstGeom prst="rect">
            <a:avLst/>
          </a:prstGeom>
          <a:noFill/>
          <a:ln w="9525">
            <a:noFill/>
            <a:miter lim="800000"/>
            <a:headEnd/>
            <a:tailEnd/>
          </a:ln>
        </p:spPr>
        <p:txBody>
          <a:bodyPr wrap="none">
            <a:spAutoFit/>
          </a:bodyPr>
          <a:lstStyle/>
          <a:p>
            <a:pPr eaLnBrk="1" hangingPunct="1"/>
            <a:r>
              <a:rPr lang="ru-RU" altLang="ru-RU" sz="3600">
                <a:solidFill>
                  <a:srgbClr val="974AC2"/>
                </a:solidFill>
              </a:rPr>
              <a:t>КЛЮЧЕВСКАЯ СОПКА</a:t>
            </a:r>
            <a:endParaRPr lang="ru-RU" altLang="ru-RU" sz="3600"/>
          </a:p>
        </p:txBody>
      </p:sp>
      <p:sp>
        <p:nvSpPr>
          <p:cNvPr id="17411" name="Прямоугольник 7"/>
          <p:cNvSpPr>
            <a:spLocks noChangeArrowheads="1"/>
          </p:cNvSpPr>
          <p:nvPr/>
        </p:nvSpPr>
        <p:spPr bwMode="auto">
          <a:xfrm>
            <a:off x="179388" y="836613"/>
            <a:ext cx="8964612" cy="1016000"/>
          </a:xfrm>
          <a:prstGeom prst="rect">
            <a:avLst/>
          </a:prstGeom>
          <a:noFill/>
          <a:ln w="9525">
            <a:noFill/>
            <a:miter lim="800000"/>
            <a:headEnd/>
            <a:tailEnd/>
          </a:ln>
        </p:spPr>
        <p:txBody>
          <a:bodyPr>
            <a:spAutoFit/>
          </a:bodyPr>
          <a:lstStyle/>
          <a:p>
            <a:pPr eaLnBrk="1" hangingPunct="1"/>
            <a:r>
              <a:rPr lang="ru-RU" altLang="ru-RU"/>
              <a:t>    </a:t>
            </a:r>
            <a:r>
              <a:rPr lang="ru-RU" altLang="ru-RU" sz="2000"/>
              <a:t>Ключевска́я Со́пка  — действующий стратовулкан расположенный на востоке Камчатки. Является самым высоким активным вулканом на Евразийском материке. Возраст вулкана приблизительно 7000 лет.</a:t>
            </a:r>
          </a:p>
        </p:txBody>
      </p:sp>
      <p:pic>
        <p:nvPicPr>
          <p:cNvPr id="17412" name="Picture 3" descr="http://www.risk.ru/u/img/81/80845.jpg"/>
          <p:cNvPicPr>
            <a:picLocks noChangeAspect="1" noChangeArrowheads="1"/>
          </p:cNvPicPr>
          <p:nvPr/>
        </p:nvPicPr>
        <p:blipFill>
          <a:blip r:embed="rId2" cstate="print"/>
          <a:srcRect/>
          <a:stretch>
            <a:fillRect/>
          </a:stretch>
        </p:blipFill>
        <p:spPr bwMode="auto">
          <a:xfrm>
            <a:off x="1476375" y="2205038"/>
            <a:ext cx="6551613" cy="43005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Прямоугольник 3"/>
          <p:cNvSpPr>
            <a:spLocks noChangeArrowheads="1"/>
          </p:cNvSpPr>
          <p:nvPr/>
        </p:nvSpPr>
        <p:spPr bwMode="auto">
          <a:xfrm>
            <a:off x="104775" y="981075"/>
            <a:ext cx="8785225" cy="1754188"/>
          </a:xfrm>
          <a:prstGeom prst="rect">
            <a:avLst/>
          </a:prstGeom>
          <a:noFill/>
          <a:ln w="9525">
            <a:noFill/>
            <a:miter lim="800000"/>
            <a:headEnd/>
            <a:tailEnd/>
          </a:ln>
        </p:spPr>
        <p:txBody>
          <a:bodyPr>
            <a:spAutoFit/>
          </a:bodyPr>
          <a:lstStyle/>
          <a:p>
            <a:pPr algn="ctr" eaLnBrk="1" hangingPunct="1"/>
            <a:r>
              <a:rPr lang="ru-RU" altLang="ru-RU"/>
              <a:t>      Высота этого вулкана меняется от 4750 до 4850 метров и больше . С момента последнего извержения (в январе 201</a:t>
            </a:r>
            <a:r>
              <a:rPr lang="en-US" altLang="ru-RU"/>
              <a:t>5</a:t>
            </a:r>
            <a:r>
              <a:rPr lang="ru-RU" altLang="ru-RU"/>
              <a:t> г.) его высота составляет 4835 метров. Ключевская Сопка — это высочайшая вершина России за пределами Кавказа. Диаметр основания вулкана Ключевский Сопки – около 15 километров.  Кратер имеет диаметр 550- 600 метров. Вулкан имеет около 90 побочных кратеров, из которых 30 образовались уже в наше время.</a:t>
            </a:r>
          </a:p>
        </p:txBody>
      </p:sp>
      <p:sp>
        <p:nvSpPr>
          <p:cNvPr id="18435" name="Заголовок 4"/>
          <p:cNvSpPr>
            <a:spLocks noGrp="1"/>
          </p:cNvSpPr>
          <p:nvPr>
            <p:ph type="ctrTitle"/>
          </p:nvPr>
        </p:nvSpPr>
        <p:spPr>
          <a:xfrm>
            <a:off x="176213" y="28575"/>
            <a:ext cx="8642350" cy="1152525"/>
          </a:xfrm>
        </p:spPr>
        <p:txBody>
          <a:bodyPr/>
          <a:lstStyle/>
          <a:p>
            <a:r>
              <a:rPr lang="ru-RU" altLang="ru-RU" sz="3200" smtClean="0">
                <a:solidFill>
                  <a:srgbClr val="0070C0"/>
                </a:solidFill>
              </a:rPr>
              <a:t>РАЗМЕРЫ ВУЛКАНА КЛЮЧЕВСКАЯ СОПКА</a:t>
            </a:r>
          </a:p>
        </p:txBody>
      </p:sp>
      <p:pic>
        <p:nvPicPr>
          <p:cNvPr id="18436" name="Picture 11" descr="http://flagnagore.ru/wp-content/uploads/2014/11/kluychevaya_sopka.jpg"/>
          <p:cNvPicPr>
            <a:picLocks noChangeAspect="1" noChangeArrowheads="1"/>
          </p:cNvPicPr>
          <p:nvPr/>
        </p:nvPicPr>
        <p:blipFill>
          <a:blip r:embed="rId2" cstate="print"/>
          <a:srcRect/>
          <a:stretch>
            <a:fillRect/>
          </a:stretch>
        </p:blipFill>
        <p:spPr bwMode="auto">
          <a:xfrm>
            <a:off x="4787900" y="2997200"/>
            <a:ext cx="3960813" cy="3311525"/>
          </a:xfrm>
          <a:prstGeom prst="rect">
            <a:avLst/>
          </a:prstGeom>
          <a:noFill/>
          <a:ln w="9525">
            <a:noFill/>
            <a:miter lim="800000"/>
            <a:headEnd/>
            <a:tailEnd/>
          </a:ln>
        </p:spPr>
      </p:pic>
      <p:pic>
        <p:nvPicPr>
          <p:cNvPr id="18437" name="Picture 7" descr="http://img-b.photosight.ru/323/5769649_xlarge.jpg"/>
          <p:cNvPicPr>
            <a:picLocks noChangeAspect="1" noChangeArrowheads="1"/>
          </p:cNvPicPr>
          <p:nvPr/>
        </p:nvPicPr>
        <p:blipFill>
          <a:blip r:embed="rId3" cstate="print"/>
          <a:srcRect/>
          <a:stretch>
            <a:fillRect/>
          </a:stretch>
        </p:blipFill>
        <p:spPr bwMode="auto">
          <a:xfrm>
            <a:off x="468313" y="2997200"/>
            <a:ext cx="4029075" cy="33115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Прямоугольник 1"/>
          <p:cNvSpPr>
            <a:spLocks noChangeArrowheads="1"/>
          </p:cNvSpPr>
          <p:nvPr/>
        </p:nvSpPr>
        <p:spPr bwMode="auto">
          <a:xfrm>
            <a:off x="430213" y="692150"/>
            <a:ext cx="8713787" cy="2678113"/>
          </a:xfrm>
          <a:prstGeom prst="rect">
            <a:avLst/>
          </a:prstGeom>
          <a:noFill/>
          <a:ln w="9525">
            <a:noFill/>
            <a:miter lim="800000"/>
            <a:headEnd/>
            <a:tailEnd/>
          </a:ln>
        </p:spPr>
        <p:txBody>
          <a:bodyPr>
            <a:spAutoFit/>
          </a:bodyPr>
          <a:lstStyle/>
          <a:p>
            <a:pPr algn="ctr" eaLnBrk="1" hangingPunct="1"/>
            <a:r>
              <a:rPr lang="ru-RU" altLang="ru-RU"/>
              <a:t>       </a:t>
            </a:r>
            <a:r>
              <a:rPr lang="ru-RU" altLang="ru-RU" sz="2400"/>
              <a:t>В настоящее время среди вулканов Евразии Ключевская Сопка уступает по активности только Крымской сопке, но значительно превосходит его по мощности. Известно что вулкан извергался около 2</a:t>
            </a:r>
            <a:r>
              <a:rPr lang="en-US" altLang="ru-RU" sz="2400"/>
              <a:t>4</a:t>
            </a:r>
            <a:r>
              <a:rPr lang="ru-RU" altLang="ru-RU" sz="2400"/>
              <a:t> раз начиная с 1697 года по 20</a:t>
            </a:r>
            <a:r>
              <a:rPr lang="en-US" altLang="ru-RU" sz="2400"/>
              <a:t>15</a:t>
            </a:r>
            <a:r>
              <a:rPr lang="ru-RU" altLang="ru-RU" sz="2400"/>
              <a:t> год. Извержения Ключевской Сопки обычно длятся от двух трех недель до шести месяцев.</a:t>
            </a:r>
            <a:r>
              <a:rPr lang="ru-RU" altLang="ru-RU"/>
              <a:t>                                                                                                                                                           </a:t>
            </a:r>
          </a:p>
        </p:txBody>
      </p:sp>
      <p:sp>
        <p:nvSpPr>
          <p:cNvPr id="19459" name="Заголовок 2"/>
          <p:cNvSpPr>
            <a:spLocks noGrp="1"/>
          </p:cNvSpPr>
          <p:nvPr>
            <p:ph type="ctrTitle"/>
          </p:nvPr>
        </p:nvSpPr>
        <p:spPr>
          <a:xfrm>
            <a:off x="395288" y="246063"/>
            <a:ext cx="8858250" cy="549275"/>
          </a:xfrm>
        </p:spPr>
        <p:txBody>
          <a:bodyPr/>
          <a:lstStyle/>
          <a:p>
            <a:r>
              <a:rPr lang="ru-RU" altLang="ru-RU" sz="2400" smtClean="0">
                <a:solidFill>
                  <a:srgbClr val="FF0000"/>
                </a:solidFill>
              </a:rPr>
              <a:t>ИЗВЕРЖЕНИЕ  КЛЮЧЕВСКОЙ  СОПКИ</a:t>
            </a:r>
          </a:p>
        </p:txBody>
      </p:sp>
      <p:pic>
        <p:nvPicPr>
          <p:cNvPr id="19460" name="Picture 5" descr="http://www.planet-earth.ru/wp-content/uploads/Ol-Doinyo-Lengai.jpg"/>
          <p:cNvPicPr>
            <a:picLocks noChangeAspect="1" noChangeArrowheads="1"/>
          </p:cNvPicPr>
          <p:nvPr/>
        </p:nvPicPr>
        <p:blipFill>
          <a:blip r:embed="rId2" cstate="print"/>
          <a:srcRect/>
          <a:stretch>
            <a:fillRect/>
          </a:stretch>
        </p:blipFill>
        <p:spPr bwMode="auto">
          <a:xfrm>
            <a:off x="1619250" y="3429000"/>
            <a:ext cx="5976938" cy="328453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uh.ru/files/a/212/6406/images/76834.jpg"/>
          <p:cNvPicPr>
            <a:picLocks noChangeAspect="1" noChangeArrowheads="1"/>
          </p:cNvPicPr>
          <p:nvPr/>
        </p:nvPicPr>
        <p:blipFill>
          <a:blip r:embed="rId2" cstate="print"/>
          <a:srcRect/>
          <a:stretch>
            <a:fillRect/>
          </a:stretch>
        </p:blipFill>
        <p:spPr bwMode="auto">
          <a:xfrm>
            <a:off x="1258888" y="2997200"/>
            <a:ext cx="6913562" cy="3671888"/>
          </a:xfrm>
          <a:prstGeom prst="rect">
            <a:avLst/>
          </a:prstGeom>
          <a:noFill/>
          <a:ln w="9525">
            <a:noFill/>
            <a:miter lim="800000"/>
            <a:headEnd/>
            <a:tailEnd/>
          </a:ln>
        </p:spPr>
      </p:pic>
      <p:sp>
        <p:nvSpPr>
          <p:cNvPr id="20483" name="Заголовок 1"/>
          <p:cNvSpPr>
            <a:spLocks noGrp="1"/>
          </p:cNvSpPr>
          <p:nvPr>
            <p:ph type="title"/>
          </p:nvPr>
        </p:nvSpPr>
        <p:spPr>
          <a:xfrm>
            <a:off x="0" y="1268413"/>
            <a:ext cx="9144000" cy="509587"/>
          </a:xfrm>
        </p:spPr>
        <p:txBody>
          <a:bodyPr/>
          <a:lstStyle/>
          <a:p>
            <a:r>
              <a:rPr lang="ru-RU" altLang="ru-RU" sz="2400" smtClean="0"/>
              <a:t>7 сентября 1994 года началось пароксизмальное извержение, которое продолжалось до 2 октября.  Наиболее значительные события происходили 1 октября. Из вершинного кратера на абсолютную высоту 12-13 километров поднялась мощная, нагруженная пеплом колонна . Фонтаны раскаленных бомб взлетали на 5 километров над кратером, максимальный размер обломков достигал 2 метра в диаметре.</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WordArt 2"/>
          <p:cNvSpPr>
            <a:spLocks noChangeArrowheads="1" noChangeShapeType="1" noTextEdit="1"/>
          </p:cNvSpPr>
          <p:nvPr/>
        </p:nvSpPr>
        <p:spPr bwMode="auto">
          <a:xfrm>
            <a:off x="900113" y="0"/>
            <a:ext cx="7343775" cy="1125538"/>
          </a:xfrm>
          <a:prstGeom prst="rect">
            <a:avLst/>
          </a:prstGeom>
        </p:spPr>
        <p:txBody>
          <a:bodyPr wrap="none" fromWordArt="1">
            <a:prstTxWarp prst="textPlain">
              <a:avLst>
                <a:gd name="adj" fmla="val 50199"/>
              </a:avLst>
            </a:prstTxWarp>
          </a:bodyPr>
          <a:lstStyle/>
          <a:p>
            <a:pPr algn="ctr"/>
            <a:r>
              <a:rPr lang="ru-RU" sz="3600" kern="10">
                <a:ln w="9525">
                  <a:solidFill>
                    <a:srgbClr val="008000"/>
                  </a:solidFill>
                  <a:round/>
                  <a:headEnd/>
                  <a:tailEnd/>
                </a:ln>
                <a:solidFill>
                  <a:srgbClr val="FF9900"/>
                </a:solidFill>
                <a:latin typeface="Times New Roman"/>
                <a:cs typeface="Times New Roman"/>
              </a:rPr>
              <a:t>Строение вулкана</a:t>
            </a:r>
          </a:p>
        </p:txBody>
      </p:sp>
      <p:sp>
        <p:nvSpPr>
          <p:cNvPr id="28675" name="Rectangle 3"/>
          <p:cNvSpPr>
            <a:spLocks noChangeArrowheads="1"/>
          </p:cNvSpPr>
          <p:nvPr/>
        </p:nvSpPr>
        <p:spPr bwMode="auto">
          <a:xfrm>
            <a:off x="4284663" y="692150"/>
            <a:ext cx="4859337" cy="3983038"/>
          </a:xfrm>
          <a:prstGeom prst="rect">
            <a:avLst/>
          </a:prstGeom>
          <a:noFill/>
          <a:ln>
            <a:noFill/>
          </a:ln>
          <a:extLst/>
        </p:spPr>
        <p:txBody>
          <a:bodyPr>
            <a:spAutoFit/>
          </a:bodyPr>
          <a:lstStyle/>
          <a:p>
            <a:pPr eaLnBrk="1" hangingPunct="1">
              <a:defRPr/>
            </a:pPr>
            <a:endParaRPr lang="ru-RU" sz="2000" dirty="0"/>
          </a:p>
          <a:p>
            <a:pPr eaLnBrk="1" hangingPunct="1">
              <a:defRPr/>
            </a:pPr>
            <a:r>
              <a:rPr lang="ru-RU" sz="2000" dirty="0"/>
              <a:t> </a:t>
            </a:r>
            <a:r>
              <a:rPr lang="ru-RU" sz="1600" dirty="0">
                <a:solidFill>
                  <a:srgbClr val="FF0000"/>
                </a:solidFill>
              </a:rPr>
              <a:t>КРАТЕР</a:t>
            </a:r>
            <a:r>
              <a:rPr lang="ru-RU" sz="1600" dirty="0"/>
              <a:t>-чашеобразное или воронкообразное углубление на вершине или склоне вулканического конуса. Диаметр кратера может быть от десятков метров до нескольких километров и глубина от нескольких метров до сотен метров.    </a:t>
            </a:r>
          </a:p>
          <a:p>
            <a:pPr eaLnBrk="1" hangingPunct="1">
              <a:lnSpc>
                <a:spcPct val="90000"/>
              </a:lnSpc>
              <a:spcBef>
                <a:spcPct val="50000"/>
              </a:spcBef>
              <a:defRPr/>
            </a:pPr>
            <a:r>
              <a:rPr lang="ru-RU" sz="1600" dirty="0">
                <a:solidFill>
                  <a:srgbClr val="00B0F0"/>
                </a:solidFill>
              </a:rPr>
              <a:t>ЖЕРЛО</a:t>
            </a:r>
            <a:r>
              <a:rPr lang="ru-RU" sz="1600" dirty="0">
                <a:solidFill>
                  <a:schemeClr val="tx1">
                    <a:lumMod val="95000"/>
                    <a:lumOff val="5000"/>
                  </a:schemeClr>
                </a:solidFill>
              </a:rPr>
              <a:t>-отверстие в вулканической  горе, кратере вулкана.</a:t>
            </a:r>
          </a:p>
          <a:p>
            <a:pPr eaLnBrk="1" hangingPunct="1">
              <a:lnSpc>
                <a:spcPct val="90000"/>
              </a:lnSpc>
              <a:spcBef>
                <a:spcPct val="50000"/>
              </a:spcBef>
              <a:defRPr/>
            </a:pPr>
            <a:r>
              <a:rPr lang="ru-RU" sz="1600" dirty="0">
                <a:solidFill>
                  <a:srgbClr val="7030A0"/>
                </a:solidFill>
              </a:rPr>
              <a:t>ОЧАГ МАГМЫ-</a:t>
            </a:r>
            <a:r>
              <a:rPr lang="ru-RU" sz="1600" dirty="0"/>
              <a:t>резервуар магмы, находящийся в земной коре или верхней мантии Земли  и питающий вулкан. </a:t>
            </a:r>
            <a:endParaRPr lang="ru-RU" sz="1600" dirty="0">
              <a:solidFill>
                <a:srgbClr val="7030A0"/>
              </a:solidFill>
            </a:endParaRPr>
          </a:p>
          <a:p>
            <a:pPr eaLnBrk="1" hangingPunct="1">
              <a:lnSpc>
                <a:spcPct val="90000"/>
              </a:lnSpc>
              <a:spcBef>
                <a:spcPct val="50000"/>
              </a:spcBef>
              <a:defRPr/>
            </a:pPr>
            <a:endParaRPr lang="ru-RU" sz="1600" dirty="0">
              <a:solidFill>
                <a:schemeClr val="tx1">
                  <a:lumMod val="95000"/>
                  <a:lumOff val="5000"/>
                </a:schemeClr>
              </a:solidFill>
            </a:endParaRPr>
          </a:p>
          <a:p>
            <a:pPr eaLnBrk="1" hangingPunct="1">
              <a:lnSpc>
                <a:spcPct val="90000"/>
              </a:lnSpc>
              <a:spcBef>
                <a:spcPct val="50000"/>
              </a:spcBef>
              <a:defRPr/>
            </a:pPr>
            <a:endParaRPr lang="ru-RU" sz="1600" dirty="0"/>
          </a:p>
        </p:txBody>
      </p:sp>
      <p:pic>
        <p:nvPicPr>
          <p:cNvPr id="21508" name="Picture 4" descr="shema">
            <a:hlinkClick r:id="rId2"/>
          </p:cNvPr>
          <p:cNvPicPr>
            <a:picLocks noChangeAspect="1" noChangeArrowheads="1"/>
          </p:cNvPicPr>
          <p:nvPr/>
        </p:nvPicPr>
        <p:blipFill>
          <a:blip r:embed="rId3" cstate="print"/>
          <a:srcRect/>
          <a:stretch>
            <a:fillRect/>
          </a:stretch>
        </p:blipFill>
        <p:spPr bwMode="auto">
          <a:xfrm>
            <a:off x="250825" y="1196975"/>
            <a:ext cx="3960813" cy="5327650"/>
          </a:xfrm>
          <a:prstGeom prst="rect">
            <a:avLst/>
          </a:prstGeom>
          <a:noFill/>
          <a:ln w="38100">
            <a:solidFill>
              <a:srgbClr val="008000"/>
            </a:solidFill>
            <a:miter lim="800000"/>
            <a:headEnd/>
            <a:tailEnd/>
          </a:ln>
        </p:spPr>
      </p:pic>
      <p:sp>
        <p:nvSpPr>
          <p:cNvPr id="21509" name="WordArt 5"/>
          <p:cNvSpPr>
            <a:spLocks noChangeArrowheads="1" noChangeShapeType="1" noTextEdit="1"/>
          </p:cNvSpPr>
          <p:nvPr/>
        </p:nvSpPr>
        <p:spPr bwMode="auto">
          <a:xfrm>
            <a:off x="1403350" y="6021388"/>
            <a:ext cx="1790700" cy="287337"/>
          </a:xfrm>
          <a:prstGeom prst="rect">
            <a:avLst/>
          </a:prstGeom>
        </p:spPr>
        <p:txBody>
          <a:bodyPr wrap="none" fromWordArt="1">
            <a:prstTxWarp prst="textPlain">
              <a:avLst>
                <a:gd name="adj" fmla="val 50000"/>
              </a:avLst>
            </a:prstTxWarp>
          </a:bodyPr>
          <a:lstStyle/>
          <a:p>
            <a:pPr algn="ctr"/>
            <a:r>
              <a:rPr lang="ru-RU" sz="2800" kern="10">
                <a:ln w="9525">
                  <a:solidFill>
                    <a:srgbClr val="000000"/>
                  </a:solidFill>
                  <a:round/>
                  <a:headEnd/>
                  <a:tailEnd/>
                </a:ln>
                <a:solidFill>
                  <a:srgbClr val="000000"/>
                </a:solidFill>
                <a:latin typeface="Times New Roman"/>
                <a:cs typeface="Times New Roman"/>
              </a:rPr>
              <a:t>Очаг магмы</a:t>
            </a:r>
          </a:p>
        </p:txBody>
      </p:sp>
      <p:sp>
        <p:nvSpPr>
          <p:cNvPr id="21510" name="WordArt 6"/>
          <p:cNvSpPr>
            <a:spLocks noChangeArrowheads="1" noChangeShapeType="1" noTextEdit="1"/>
          </p:cNvSpPr>
          <p:nvPr/>
        </p:nvSpPr>
        <p:spPr bwMode="auto">
          <a:xfrm rot="5400000">
            <a:off x="1296194" y="4039394"/>
            <a:ext cx="1727200" cy="217488"/>
          </a:xfrm>
          <a:prstGeom prst="rect">
            <a:avLst/>
          </a:prstGeom>
        </p:spPr>
        <p:txBody>
          <a:bodyPr vert="wordArtVert" wrap="none" fromWordArt="1">
            <a:prstTxWarp prst="textPlain">
              <a:avLst>
                <a:gd name="adj" fmla="val 50000"/>
              </a:avLst>
            </a:prstTxWarp>
          </a:bodyPr>
          <a:lstStyle/>
          <a:p>
            <a:pPr algn="ctr" fontAlgn="auto"/>
            <a:r>
              <a:rPr lang="ru-RU" sz="3600" kern="10">
                <a:ln w="9525">
                  <a:solidFill>
                    <a:srgbClr val="000000"/>
                  </a:solidFill>
                  <a:round/>
                  <a:headEnd/>
                  <a:tailEnd/>
                </a:ln>
                <a:solidFill>
                  <a:srgbClr val="000000"/>
                </a:solidFill>
                <a:latin typeface="Arial"/>
                <a:cs typeface="Arial"/>
              </a:rPr>
              <a:t>жерло</a:t>
            </a:r>
          </a:p>
        </p:txBody>
      </p:sp>
      <p:sp>
        <p:nvSpPr>
          <p:cNvPr id="21511" name="WordArt 7"/>
          <p:cNvSpPr>
            <a:spLocks noChangeArrowheads="1" noChangeShapeType="1" noTextEdit="1"/>
          </p:cNvSpPr>
          <p:nvPr/>
        </p:nvSpPr>
        <p:spPr bwMode="auto">
          <a:xfrm>
            <a:off x="611188" y="2060575"/>
            <a:ext cx="1038225" cy="360363"/>
          </a:xfrm>
          <a:prstGeom prst="rect">
            <a:avLst/>
          </a:prstGeom>
        </p:spPr>
        <p:txBody>
          <a:bodyPr wrap="none" fromWordArt="1">
            <a:prstTxWarp prst="textPlain">
              <a:avLst>
                <a:gd name="adj" fmla="val 50000"/>
              </a:avLst>
            </a:prstTxWarp>
          </a:bodyPr>
          <a:lstStyle/>
          <a:p>
            <a:pPr algn="ctr"/>
            <a:r>
              <a:rPr lang="ru-RU" sz="2800" kern="10">
                <a:ln w="9525">
                  <a:solidFill>
                    <a:srgbClr val="000000"/>
                  </a:solidFill>
                  <a:round/>
                  <a:headEnd/>
                  <a:tailEnd/>
                </a:ln>
                <a:solidFill>
                  <a:srgbClr val="000000"/>
                </a:solidFill>
                <a:latin typeface="Times New Roman"/>
                <a:cs typeface="Times New Roman"/>
              </a:rPr>
              <a:t>Кратер</a:t>
            </a:r>
          </a:p>
        </p:txBody>
      </p:sp>
      <p:sp>
        <p:nvSpPr>
          <p:cNvPr id="21512" name="Line 8"/>
          <p:cNvSpPr>
            <a:spLocks noChangeShapeType="1"/>
          </p:cNvSpPr>
          <p:nvPr/>
        </p:nvSpPr>
        <p:spPr bwMode="auto">
          <a:xfrm flipH="1" flipV="1">
            <a:off x="1187450" y="2420938"/>
            <a:ext cx="647700" cy="215900"/>
          </a:xfrm>
          <a:prstGeom prst="line">
            <a:avLst/>
          </a:prstGeom>
          <a:noFill/>
          <a:ln w="38100">
            <a:solidFill>
              <a:schemeClr val="tx1"/>
            </a:solidFill>
            <a:round/>
            <a:headEnd/>
            <a:tailEnd type="triangle" w="med" len="med"/>
          </a:ln>
        </p:spPr>
        <p:txBody>
          <a:bodyPr/>
          <a:lstStyle/>
          <a:p>
            <a:endParaRPr lang="ru-RU"/>
          </a:p>
        </p:txBody>
      </p:sp>
      <p:sp>
        <p:nvSpPr>
          <p:cNvPr id="21513" name="AutoShape 9"/>
          <p:cNvSpPr>
            <a:spLocks noChangeArrowheads="1"/>
          </p:cNvSpPr>
          <p:nvPr/>
        </p:nvSpPr>
        <p:spPr bwMode="auto">
          <a:xfrm rot="10800000">
            <a:off x="1835150" y="2420938"/>
            <a:ext cx="649288" cy="360362"/>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46 w 21600"/>
              <a:gd name="T13" fmla="*/ 0 h 21600"/>
              <a:gd name="T14" fmla="*/ 21554 w 21600"/>
              <a:gd name="T15" fmla="*/ 11312 h 21600"/>
            </a:gdLst>
            <a:ahLst/>
            <a:cxnLst>
              <a:cxn ang="T8">
                <a:pos x="T0" y="T1"/>
              </a:cxn>
              <a:cxn ang="T9">
                <a:pos x="T2" y="T3"/>
              </a:cxn>
              <a:cxn ang="T10">
                <a:pos x="T4" y="T5"/>
              </a:cxn>
              <a:cxn ang="T11">
                <a:pos x="T6" y="T7"/>
              </a:cxn>
            </a:cxnLst>
            <a:rect l="T12" t="T13" r="T14" b="T15"/>
            <a:pathLst>
              <a:path w="21600" h="21600">
                <a:moveTo>
                  <a:pt x="5333" y="9800"/>
                </a:moveTo>
                <a:cubicBezTo>
                  <a:pt x="5816" y="7160"/>
                  <a:pt x="8116" y="5242"/>
                  <a:pt x="10800" y="5243"/>
                </a:cubicBezTo>
                <a:cubicBezTo>
                  <a:pt x="13483" y="5243"/>
                  <a:pt x="15783" y="7160"/>
                  <a:pt x="16266" y="9800"/>
                </a:cubicBezTo>
                <a:lnTo>
                  <a:pt x="21423" y="8856"/>
                </a:lnTo>
                <a:cubicBezTo>
                  <a:pt x="20485" y="3726"/>
                  <a:pt x="16015" y="-1"/>
                  <a:pt x="10799" y="0"/>
                </a:cubicBezTo>
                <a:cubicBezTo>
                  <a:pt x="5584" y="0"/>
                  <a:pt x="1114" y="3726"/>
                  <a:pt x="176" y="8856"/>
                </a:cubicBezTo>
                <a:lnTo>
                  <a:pt x="5333" y="9800"/>
                </a:lnTo>
                <a:close/>
              </a:path>
            </a:pathLst>
          </a:custGeom>
          <a:solidFill>
            <a:schemeClr val="accent1"/>
          </a:solidFill>
          <a:ln w="9525">
            <a:solidFill>
              <a:schemeClr val="tx1"/>
            </a:solidFill>
            <a:miter lim="800000"/>
            <a:headEnd/>
            <a:tailEnd/>
          </a:ln>
        </p:spPr>
        <p:txBody>
          <a:bodyPr rot="10800000" wrap="none" anchor="ctr"/>
          <a:lstStyle/>
          <a:p>
            <a:endParaRPr lang="ru-RU"/>
          </a:p>
        </p:txBody>
      </p:sp>
      <p:sp>
        <p:nvSpPr>
          <p:cNvPr id="21514" name="WordArt 10"/>
          <p:cNvSpPr>
            <a:spLocks noChangeArrowheads="1" noChangeShapeType="1" noTextEdit="1"/>
          </p:cNvSpPr>
          <p:nvPr/>
        </p:nvSpPr>
        <p:spPr bwMode="auto">
          <a:xfrm>
            <a:off x="3203575" y="2492375"/>
            <a:ext cx="933450" cy="288925"/>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solidFill>
                  <a:srgbClr val="000000"/>
                </a:solidFill>
                <a:latin typeface="Times New Roman"/>
                <a:cs typeface="Times New Roman"/>
              </a:rPr>
              <a:t>Лава</a:t>
            </a:r>
          </a:p>
        </p:txBody>
      </p:sp>
      <p:sp>
        <p:nvSpPr>
          <p:cNvPr id="21515" name="Line 11"/>
          <p:cNvSpPr>
            <a:spLocks noChangeShapeType="1"/>
          </p:cNvSpPr>
          <p:nvPr/>
        </p:nvSpPr>
        <p:spPr bwMode="auto">
          <a:xfrm flipH="1">
            <a:off x="2627313" y="2708275"/>
            <a:ext cx="576262" cy="73025"/>
          </a:xfrm>
          <a:prstGeom prst="line">
            <a:avLst/>
          </a:prstGeom>
          <a:noFill/>
          <a:ln w="38100">
            <a:solidFill>
              <a:schemeClr val="tx1"/>
            </a:solidFill>
            <a:round/>
            <a:headEnd/>
            <a:tailEnd type="triangle" w="med" len="med"/>
          </a:ln>
        </p:spPr>
        <p:txBody>
          <a:bodyPr/>
          <a:lstStyle/>
          <a:p>
            <a:endParaRPr lang="ru-RU"/>
          </a:p>
        </p:txBody>
      </p:sp>
      <p:sp>
        <p:nvSpPr>
          <p:cNvPr id="21516" name="WordArt 12"/>
          <p:cNvSpPr>
            <a:spLocks noChangeArrowheads="1" noChangeShapeType="1" noTextEdit="1"/>
          </p:cNvSpPr>
          <p:nvPr/>
        </p:nvSpPr>
        <p:spPr bwMode="auto">
          <a:xfrm>
            <a:off x="4716463" y="1341438"/>
            <a:ext cx="1409700" cy="260350"/>
          </a:xfrm>
          <a:prstGeom prst="rect">
            <a:avLst/>
          </a:prstGeom>
        </p:spPr>
        <p:txBody>
          <a:bodyPr wrap="none" fromWordArt="1">
            <a:prstTxWarp prst="textPlain">
              <a:avLst>
                <a:gd name="adj" fmla="val 50000"/>
              </a:avLst>
            </a:prstTxWarp>
          </a:bodyPr>
          <a:lstStyle/>
          <a:p>
            <a:pPr algn="ctr"/>
            <a:endParaRPr lang="ru-RU" sz="3600" i="1" kern="10">
              <a:ln w="9525" cap="sq">
                <a:solidFill>
                  <a:srgbClr val="000000"/>
                </a:solidFill>
                <a:round/>
                <a:headEnd type="none" w="sm" len="sm"/>
                <a:tailEnd type="none" w="sm" len="sm"/>
              </a:ln>
              <a:solidFill>
                <a:srgbClr val="800000"/>
              </a:solidFill>
              <a:effectLst>
                <a:outerShdw dist="35921" dir="2700000" algn="ctr" rotWithShape="0">
                  <a:srgbClr val="808080">
                    <a:alpha val="79999"/>
                  </a:srgbClr>
                </a:outerShdw>
              </a:effectLst>
              <a:latin typeface="Arial"/>
              <a:cs typeface="Arial"/>
            </a:endParaRPr>
          </a:p>
        </p:txBody>
      </p:sp>
      <p:sp>
        <p:nvSpPr>
          <p:cNvPr id="21517" name="WordArt 15"/>
          <p:cNvSpPr>
            <a:spLocks noChangeArrowheads="1" noChangeShapeType="1" noTextEdit="1"/>
          </p:cNvSpPr>
          <p:nvPr/>
        </p:nvSpPr>
        <p:spPr bwMode="auto">
          <a:xfrm>
            <a:off x="4716463" y="5181600"/>
            <a:ext cx="935037" cy="263525"/>
          </a:xfrm>
          <a:prstGeom prst="rect">
            <a:avLst/>
          </a:prstGeom>
        </p:spPr>
        <p:txBody>
          <a:bodyPr wrap="none" fromWordArt="1">
            <a:prstTxWarp prst="textPlain">
              <a:avLst>
                <a:gd name="adj" fmla="val 50000"/>
              </a:avLst>
            </a:prstTxWarp>
          </a:bodyPr>
          <a:lstStyle/>
          <a:p>
            <a:pPr algn="ctr"/>
            <a:endParaRPr lang="ru-RU" sz="3600" i="1" kern="10">
              <a:ln w="9525" cap="sq">
                <a:solidFill>
                  <a:srgbClr val="000000"/>
                </a:solidFill>
                <a:round/>
                <a:headEnd type="none" w="sm" len="sm"/>
                <a:tailEnd type="none" w="sm" len="sm"/>
              </a:ln>
              <a:solidFill>
                <a:srgbClr val="800000"/>
              </a:solidFill>
              <a:effectLst>
                <a:outerShdw dist="35921" dir="2700000" algn="ctr" rotWithShape="0">
                  <a:srgbClr val="808080">
                    <a:alpha val="79999"/>
                  </a:srgbClr>
                </a:outerShdw>
              </a:effectLst>
              <a:latin typeface="Arial"/>
              <a:cs typeface="Arial"/>
            </a:endParaRPr>
          </a:p>
        </p:txBody>
      </p:sp>
      <p:pic>
        <p:nvPicPr>
          <p:cNvPr id="21518" name="Picture 10" descr="http://ours-nature.ru/img/11/image029.jpg"/>
          <p:cNvPicPr>
            <a:picLocks noChangeAspect="1" noChangeArrowheads="1"/>
          </p:cNvPicPr>
          <p:nvPr/>
        </p:nvPicPr>
        <p:blipFill>
          <a:blip r:embed="rId4" cstate="print"/>
          <a:srcRect/>
          <a:stretch>
            <a:fillRect/>
          </a:stretch>
        </p:blipFill>
        <p:spPr bwMode="auto">
          <a:xfrm>
            <a:off x="4427538" y="4005263"/>
            <a:ext cx="4248150" cy="26638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867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867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atlantic-ocean-earth-1280[1]"/>
          <p:cNvPicPr>
            <a:picLocks noChangeAspect="1" noChangeArrowheads="1"/>
          </p:cNvPicPr>
          <p:nvPr/>
        </p:nvPicPr>
        <p:blipFill>
          <a:blip r:embed="rId2" cstate="print"/>
          <a:srcRect/>
          <a:stretch>
            <a:fillRect/>
          </a:stretch>
        </p:blipFill>
        <p:spPr bwMode="auto">
          <a:xfrm>
            <a:off x="2268538" y="333375"/>
            <a:ext cx="4868862" cy="3894138"/>
          </a:xfrm>
          <a:prstGeom prst="rect">
            <a:avLst/>
          </a:prstGeom>
          <a:solidFill>
            <a:schemeClr val="bg1"/>
          </a:solidFill>
          <a:ln w="63500">
            <a:solidFill>
              <a:srgbClr val="808080"/>
            </a:solidFill>
            <a:miter lim="800000"/>
            <a:headEnd/>
            <a:tailEnd/>
          </a:ln>
        </p:spPr>
      </p:pic>
      <p:sp>
        <p:nvSpPr>
          <p:cNvPr id="4099" name="Rectangle 6"/>
          <p:cNvSpPr>
            <a:spLocks noChangeArrowheads="1"/>
          </p:cNvSpPr>
          <p:nvPr/>
        </p:nvSpPr>
        <p:spPr bwMode="auto">
          <a:xfrm>
            <a:off x="250825" y="4548188"/>
            <a:ext cx="8642350" cy="1917700"/>
          </a:xfrm>
          <a:prstGeom prst="rect">
            <a:avLst/>
          </a:prstGeom>
          <a:noFill/>
          <a:ln w="9525">
            <a:noFill/>
            <a:miter lim="800000"/>
            <a:headEnd/>
            <a:tailEnd/>
          </a:ln>
        </p:spPr>
        <p:txBody>
          <a:bodyPr anchor="b">
            <a:spAutoFit/>
          </a:bodyPr>
          <a:lstStyle/>
          <a:p>
            <a:pPr eaLnBrk="1" hangingPunct="1">
              <a:lnSpc>
                <a:spcPct val="120000"/>
              </a:lnSpc>
            </a:pPr>
            <a:r>
              <a:rPr lang="ru-RU" altLang="ru-RU" sz="2000" b="0"/>
              <a:t>         На нашей планете более 600 действующих вулканов. Десятки из которых, известны всему человечеству, среди них - Везувий и Этна в Италии, Фудзияма в Японии, Гекла в Исландии. Однако среди вулканических регионов мира мало равных Камчатке по разнообразию и красоте. </a:t>
            </a:r>
          </a:p>
        </p:txBody>
      </p:sp>
    </p:spTree>
  </p:cSld>
  <p:clrMapOvr>
    <a:masterClrMapping/>
  </p:clrMapOvr>
  <p:transition spd="slow">
    <p:pull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Text Box 5"/>
          <p:cNvSpPr txBox="1">
            <a:spLocks noChangeArrowheads="1"/>
          </p:cNvSpPr>
          <p:nvPr/>
        </p:nvSpPr>
        <p:spPr bwMode="auto">
          <a:xfrm>
            <a:off x="2195513" y="0"/>
            <a:ext cx="5400675" cy="646113"/>
          </a:xfrm>
          <a:prstGeom prst="rect">
            <a:avLst/>
          </a:prstGeom>
          <a:noFill/>
          <a:ln w="9525">
            <a:noFill/>
            <a:miter lim="800000"/>
            <a:headEnd/>
            <a:tailEnd/>
          </a:ln>
        </p:spPr>
        <p:txBody>
          <a:bodyPr>
            <a:spAutoFit/>
          </a:bodyPr>
          <a:lstStyle/>
          <a:p>
            <a:pPr eaLnBrk="1" hangingPunct="1"/>
            <a:r>
              <a:rPr kumimoji="1" lang="ru-RU" altLang="ru-RU" sz="3600">
                <a:solidFill>
                  <a:srgbClr val="C00000"/>
                </a:solidFill>
                <a:latin typeface="Times New Roman" pitchFamily="18" charset="0"/>
              </a:rPr>
              <a:t>ЛАВОВЫЕ ПОТОКИ</a:t>
            </a:r>
          </a:p>
        </p:txBody>
      </p:sp>
      <p:pic>
        <p:nvPicPr>
          <p:cNvPr id="22531" name="Picture 7" descr="http://apikabu.ru/img_n/2012-05_6/y7e.jpg"/>
          <p:cNvPicPr>
            <a:picLocks noChangeAspect="1" noChangeArrowheads="1"/>
          </p:cNvPicPr>
          <p:nvPr/>
        </p:nvPicPr>
        <p:blipFill>
          <a:blip r:embed="rId2" cstate="print"/>
          <a:srcRect/>
          <a:stretch>
            <a:fillRect/>
          </a:stretch>
        </p:blipFill>
        <p:spPr bwMode="auto">
          <a:xfrm rot="-382693">
            <a:off x="388938" y="1860550"/>
            <a:ext cx="4335462" cy="2711450"/>
          </a:xfrm>
          <a:prstGeom prst="rect">
            <a:avLst/>
          </a:prstGeom>
          <a:noFill/>
          <a:ln w="9525">
            <a:noFill/>
            <a:miter lim="800000"/>
            <a:headEnd/>
            <a:tailEnd/>
          </a:ln>
        </p:spPr>
      </p:pic>
      <p:pic>
        <p:nvPicPr>
          <p:cNvPr id="22532" name="Picture 9" descr="https://encrypted-tbn3.gstatic.com/images?q=tbn:ANd9GcQpyM3TeUHWdZ28uKpePQMJrL-LzjMdPfhb6OeBKpgsD_Xwx_6I"/>
          <p:cNvPicPr>
            <a:picLocks noChangeAspect="1" noChangeArrowheads="1"/>
          </p:cNvPicPr>
          <p:nvPr/>
        </p:nvPicPr>
        <p:blipFill>
          <a:blip r:embed="rId3" cstate="print"/>
          <a:srcRect/>
          <a:stretch>
            <a:fillRect/>
          </a:stretch>
        </p:blipFill>
        <p:spPr bwMode="auto">
          <a:xfrm rot="729872">
            <a:off x="4516438" y="2038350"/>
            <a:ext cx="4164012" cy="2655888"/>
          </a:xfrm>
          <a:prstGeom prst="rect">
            <a:avLst/>
          </a:prstGeom>
          <a:noFill/>
          <a:ln w="9525">
            <a:noFill/>
            <a:miter lim="800000"/>
            <a:headEnd/>
            <a:tailEnd/>
          </a:ln>
        </p:spPr>
      </p:pic>
      <p:pic>
        <p:nvPicPr>
          <p:cNvPr id="22533" name="Picture 11" descr="http://foto-traveller.ru/foto/ethiopia/ethiopia-djibouti2009/325.jpg"/>
          <p:cNvPicPr>
            <a:picLocks noChangeAspect="1" noChangeArrowheads="1"/>
          </p:cNvPicPr>
          <p:nvPr/>
        </p:nvPicPr>
        <p:blipFill>
          <a:blip r:embed="rId4" cstate="print"/>
          <a:srcRect/>
          <a:stretch>
            <a:fillRect/>
          </a:stretch>
        </p:blipFill>
        <p:spPr bwMode="auto">
          <a:xfrm>
            <a:off x="2700338" y="4149725"/>
            <a:ext cx="3455987" cy="2360613"/>
          </a:xfrm>
          <a:prstGeom prst="rect">
            <a:avLst/>
          </a:prstGeom>
          <a:noFill/>
          <a:ln w="9525">
            <a:noFill/>
            <a:miter lim="800000"/>
            <a:headEnd/>
            <a:tailEnd/>
          </a:ln>
        </p:spPr>
      </p:pic>
      <p:sp>
        <p:nvSpPr>
          <p:cNvPr id="22534" name="Прямоугольник 5"/>
          <p:cNvSpPr>
            <a:spLocks noChangeArrowheads="1"/>
          </p:cNvSpPr>
          <p:nvPr/>
        </p:nvSpPr>
        <p:spPr bwMode="auto">
          <a:xfrm>
            <a:off x="0" y="620713"/>
            <a:ext cx="9144000" cy="923925"/>
          </a:xfrm>
          <a:prstGeom prst="rect">
            <a:avLst/>
          </a:prstGeom>
          <a:noFill/>
          <a:ln w="9525">
            <a:noFill/>
            <a:miter lim="800000"/>
            <a:headEnd/>
            <a:tailEnd/>
          </a:ln>
        </p:spPr>
        <p:txBody>
          <a:bodyPr>
            <a:spAutoFit/>
          </a:bodyPr>
          <a:lstStyle/>
          <a:p>
            <a:pPr algn="just" eaLnBrk="1" hangingPunct="1"/>
            <a:r>
              <a:rPr lang="ru-RU" altLang="ru-RU"/>
              <a:t>     Лавовый поток — сильно вытянутое тело, возникшее в результате движения лавы по наклонной поверхности . Образуются они чаще при центральных извержениях, чем при трещинных.</a:t>
            </a:r>
          </a:p>
        </p:txBody>
      </p:sp>
      <p:pic>
        <p:nvPicPr>
          <p:cNvPr id="22535" name="Picture 9" descr="https://encrypted-tbn3.gstatic.com/images?q=tbn:ANd9GcQpyM3TeUHWdZ28uKpePQMJrL-LzjMdPfhb6OeBKpgsD_Xwx_6I"/>
          <p:cNvPicPr>
            <a:picLocks noChangeAspect="1" noChangeArrowheads="1"/>
          </p:cNvPicPr>
          <p:nvPr/>
        </p:nvPicPr>
        <p:blipFill>
          <a:blip r:embed="rId3" cstate="print"/>
          <a:srcRect/>
          <a:stretch>
            <a:fillRect/>
          </a:stretch>
        </p:blipFill>
        <p:spPr bwMode="auto">
          <a:xfrm rot="729872">
            <a:off x="4516438" y="2036763"/>
            <a:ext cx="4164012" cy="26558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14341"/>
                                        </p:tgtEl>
                                        <p:attrNameLst>
                                          <p:attrName>style.visibility</p:attrName>
                                        </p:attrNameLst>
                                      </p:cBhvr>
                                      <p:to>
                                        <p:strVal val="visible"/>
                                      </p:to>
                                    </p:set>
                                    <p:anim calcmode="lin" valueType="num">
                                      <p:cBhvr additive="base">
                                        <p:cTn id="7" dur="500" fill="hold"/>
                                        <p:tgtEl>
                                          <p:spTgt spid="14341"/>
                                        </p:tgtEl>
                                        <p:attrNameLst>
                                          <p:attrName>ppt_x</p:attrName>
                                        </p:attrNameLst>
                                      </p:cBhvr>
                                      <p:tavLst>
                                        <p:tav tm="0">
                                          <p:val>
                                            <p:strVal val="0-#ppt_w/2"/>
                                          </p:val>
                                        </p:tav>
                                        <p:tav tm="100000">
                                          <p:val>
                                            <p:strVal val="#ppt_x"/>
                                          </p:val>
                                        </p:tav>
                                      </p:tavLst>
                                    </p:anim>
                                    <p:anim calcmode="lin" valueType="num">
                                      <p:cBhvr additive="base">
                                        <p:cTn id="8" dur="500" fill="hold"/>
                                        <p:tgtEl>
                                          <p:spTgt spid="143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1"/>
          <p:cNvSpPr>
            <a:spLocks noGrp="1" noChangeArrowheads="1"/>
          </p:cNvSpPr>
          <p:nvPr>
            <p:ph type="title"/>
          </p:nvPr>
        </p:nvSpPr>
        <p:spPr>
          <a:xfrm>
            <a:off x="179388" y="3630613"/>
            <a:ext cx="3816350" cy="2733675"/>
          </a:xfrm>
        </p:spPr>
        <p:txBody>
          <a:bodyPr/>
          <a:lstStyle/>
          <a:p>
            <a:pPr algn="l" eaLnBrk="1" hangingPunct="1"/>
            <a:r>
              <a:rPr lang="ru-RU" altLang="ru-RU" sz="2400" smtClean="0"/>
              <a:t> Температура лавы составляет примерно 1027градусов.Скорость течения раскалённой   лавы составляет 60 км/ч.</a:t>
            </a:r>
            <a:endParaRPr lang="ru-RU" altLang="ru-RU" sz="2400" b="1" smtClean="0"/>
          </a:p>
        </p:txBody>
      </p:sp>
      <p:pic>
        <p:nvPicPr>
          <p:cNvPr id="7" name="Picture 10" descr="лавовый поток"/>
          <p:cNvPicPr>
            <a:picLocks noChangeAspect="1" noChangeArrowheads="1"/>
          </p:cNvPicPr>
          <p:nvPr/>
        </p:nvPicPr>
        <p:blipFill>
          <a:blip r:embed="rId2" cstate="print"/>
          <a:srcRect/>
          <a:stretch>
            <a:fillRect/>
          </a:stretch>
        </p:blipFill>
        <p:spPr bwMode="auto">
          <a:xfrm rot="675374">
            <a:off x="4787900" y="2133600"/>
            <a:ext cx="3290888" cy="3916363"/>
          </a:xfrm>
          <a:prstGeom prst="rect">
            <a:avLst/>
          </a:prstGeom>
          <a:noFill/>
          <a:ln w="28575">
            <a:solidFill>
              <a:srgbClr val="FFFF00"/>
            </a:solidFill>
            <a:miter lim="800000"/>
            <a:headEnd/>
            <a:tailEnd/>
          </a:ln>
        </p:spPr>
      </p:pic>
      <p:pic>
        <p:nvPicPr>
          <p:cNvPr id="9" name="Picture 7"/>
          <p:cNvPicPr>
            <a:picLocks noChangeAspect="1" noChangeArrowheads="1"/>
          </p:cNvPicPr>
          <p:nvPr/>
        </p:nvPicPr>
        <p:blipFill>
          <a:blip r:embed="rId3" cstate="print"/>
          <a:srcRect/>
          <a:stretch>
            <a:fillRect/>
          </a:stretch>
        </p:blipFill>
        <p:spPr bwMode="auto">
          <a:xfrm>
            <a:off x="827088" y="692150"/>
            <a:ext cx="4608512" cy="2938463"/>
          </a:xfrm>
          <a:prstGeom prst="rect">
            <a:avLst/>
          </a:prstGeom>
          <a:noFill/>
          <a:ln w="28575">
            <a:solidFill>
              <a:srgbClr val="FFFF00"/>
            </a:solid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Заголовок 1"/>
          <p:cNvSpPr>
            <a:spLocks noGrp="1"/>
          </p:cNvSpPr>
          <p:nvPr>
            <p:ph type="title"/>
          </p:nvPr>
        </p:nvSpPr>
        <p:spPr>
          <a:xfrm>
            <a:off x="-3175" y="-458788"/>
            <a:ext cx="9147175" cy="3033713"/>
          </a:xfrm>
        </p:spPr>
        <p:txBody>
          <a:bodyPr/>
          <a:lstStyle/>
          <a:p>
            <a:pPr algn="just"/>
            <a:r>
              <a:rPr lang="ru-RU" altLang="ru-RU" sz="3600" smtClean="0"/>
              <a:t>                     </a:t>
            </a:r>
            <a:br>
              <a:rPr lang="ru-RU" altLang="ru-RU" sz="3600" smtClean="0"/>
            </a:br>
            <a:r>
              <a:rPr lang="ru-RU" altLang="ru-RU" sz="3600" smtClean="0"/>
              <a:t>     Для того, чтобы посмотреть в живую как извергается вулкан, я провела эксперимент, сделав маленькую копию вулкана и выявив химическую реакцию</a:t>
            </a:r>
            <a:r>
              <a:rPr lang="ru-RU" altLang="ru-RU" smtClean="0"/>
              <a:t>.</a:t>
            </a:r>
          </a:p>
        </p:txBody>
      </p:sp>
      <p:pic>
        <p:nvPicPr>
          <p:cNvPr id="24579" name="Picture 2" descr="https://pp.vk.me/c633318/v633318638/11484/aKStc156Gfg.jpg"/>
          <p:cNvPicPr>
            <a:picLocks noChangeAspect="1" noChangeArrowheads="1"/>
          </p:cNvPicPr>
          <p:nvPr/>
        </p:nvPicPr>
        <p:blipFill>
          <a:blip r:embed="rId2" cstate="print"/>
          <a:srcRect/>
          <a:stretch>
            <a:fillRect/>
          </a:stretch>
        </p:blipFill>
        <p:spPr bwMode="auto">
          <a:xfrm>
            <a:off x="2051050" y="2781300"/>
            <a:ext cx="5133975" cy="377983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esgeo.ru/Foto/Indonesia/Merapi/vulkan_merapi_dymitsja.jpg"/>
          <p:cNvPicPr>
            <a:picLocks noChangeAspect="1" noChangeArrowheads="1"/>
          </p:cNvPicPr>
          <p:nvPr/>
        </p:nvPicPr>
        <p:blipFill>
          <a:blip r:embed="rId2" cstate="print"/>
          <a:srcRect/>
          <a:stretch>
            <a:fillRect/>
          </a:stretch>
        </p:blipFill>
        <p:spPr bwMode="auto">
          <a:xfrm>
            <a:off x="-20638" y="-9525"/>
            <a:ext cx="9144001" cy="6858000"/>
          </a:xfrm>
          <a:prstGeom prst="rect">
            <a:avLst/>
          </a:prstGeom>
          <a:noFill/>
          <a:ln w="9525">
            <a:noFill/>
            <a:miter lim="800000"/>
            <a:headEnd/>
            <a:tailEnd/>
          </a:ln>
        </p:spPr>
      </p:pic>
      <p:sp>
        <p:nvSpPr>
          <p:cNvPr id="25603" name="Заголовок 1"/>
          <p:cNvSpPr>
            <a:spLocks noGrp="1"/>
          </p:cNvSpPr>
          <p:nvPr>
            <p:ph type="title"/>
          </p:nvPr>
        </p:nvSpPr>
        <p:spPr>
          <a:xfrm>
            <a:off x="207963" y="765175"/>
            <a:ext cx="8686800" cy="5530850"/>
          </a:xfrm>
        </p:spPr>
        <p:txBody>
          <a:bodyPr/>
          <a:lstStyle/>
          <a:p>
            <a:pPr>
              <a:lnSpc>
                <a:spcPct val="120000"/>
              </a:lnSpc>
            </a:pPr>
            <a:r>
              <a:rPr lang="ru-RU" altLang="ru-RU" sz="2400" smtClean="0">
                <a:solidFill>
                  <a:schemeClr val="bg1"/>
                </a:solidFill>
              </a:rPr>
              <a:t>Природа Камчатки и удивительные ее вулканы - это чрезвычайно изменчивое и красочное зрелище. Человека, которому удалось стать свидетелем извержений, навсегда завораживает мощная стихия огня, потоки раскаленной лавы, бомбовые залпы, фейерверки огненных камней! Суеверный ужас </a:t>
            </a:r>
            <a:br>
              <a:rPr lang="ru-RU" altLang="ru-RU" sz="2400" smtClean="0">
                <a:solidFill>
                  <a:schemeClr val="bg1"/>
                </a:solidFill>
              </a:rPr>
            </a:br>
            <a:r>
              <a:rPr lang="ru-RU" altLang="ru-RU" sz="2400" smtClean="0">
                <a:solidFill>
                  <a:schemeClr val="bg1"/>
                </a:solidFill>
              </a:rPr>
              <a:t>и одновременно восторг наполняют душу наблюдателя, давая почувствовать, что человек здесь совсем не завоеватель </a:t>
            </a:r>
            <a:br>
              <a:rPr lang="ru-RU" altLang="ru-RU" sz="2400" smtClean="0">
                <a:solidFill>
                  <a:schemeClr val="bg1"/>
                </a:solidFill>
              </a:rPr>
            </a:br>
            <a:r>
              <a:rPr lang="ru-RU" altLang="ru-RU" sz="2400" smtClean="0">
                <a:solidFill>
                  <a:schemeClr val="bg1"/>
                </a:solidFill>
              </a:rPr>
              <a:t>и не владыка... </a:t>
            </a:r>
          </a:p>
        </p:txBody>
      </p:sp>
      <p:sp>
        <p:nvSpPr>
          <p:cNvPr id="6" name="Заголовок 1"/>
          <p:cNvSpPr txBox="1">
            <a:spLocks/>
          </p:cNvSpPr>
          <p:nvPr/>
        </p:nvSpPr>
        <p:spPr bwMode="auto">
          <a:xfrm>
            <a:off x="2484438" y="0"/>
            <a:ext cx="3959225" cy="1143000"/>
          </a:xfrm>
          <a:prstGeom prst="rect">
            <a:avLst/>
          </a:prstGeom>
          <a:noFill/>
          <a:ln>
            <a:noFill/>
          </a:ln>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defRPr/>
            </a:pPr>
            <a:r>
              <a:rPr lang="ru-RU" altLang="ru-RU" b="0" kern="0" dirty="0" smtClean="0">
                <a:solidFill>
                  <a:srgbClr val="FF0000"/>
                </a:solidFill>
              </a:rPr>
              <a:t>ВЫВОД</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7" descr="https://encrypted-tbn3.gstatic.com/images?q=tbn:ANd9GcQZ90v-tBBrJtVmoGIRqAbLJ_EdIqXcYy-u07qaJYaZfcoMLPoB"/>
          <p:cNvPicPr>
            <a:picLocks noChangeAspect="1" noChangeArrowheads="1"/>
          </p:cNvPicPr>
          <p:nvPr/>
        </p:nvPicPr>
        <p:blipFill>
          <a:blip r:embed="rId3" cstate="print"/>
          <a:srcRect/>
          <a:stretch>
            <a:fillRect/>
          </a:stretch>
        </p:blipFill>
        <p:spPr bwMode="auto">
          <a:xfrm>
            <a:off x="0" y="-26988"/>
            <a:ext cx="9144000" cy="6884988"/>
          </a:xfrm>
          <a:prstGeom prst="rect">
            <a:avLst/>
          </a:prstGeom>
          <a:noFill/>
          <a:ln w="9525">
            <a:noFill/>
            <a:miter lim="800000"/>
            <a:headEnd/>
            <a:tailEnd/>
          </a:ln>
        </p:spPr>
      </p:pic>
      <p:pic>
        <p:nvPicPr>
          <p:cNvPr id="2" name="извержение вулкана Ключевская Сопка">
            <a:hlinkClick r:id="" action="ppaction://media"/>
          </p:cNvPr>
          <p:cNvPicPr>
            <a:picLocks noRot="1" noChangeAspect="1"/>
          </p:cNvPicPr>
          <p:nvPr>
            <a:videoFile r:link="rId1"/>
          </p:nvPr>
        </p:nvPicPr>
        <p:blipFill>
          <a:blip r:embed="rId4" cstate="print"/>
          <a:stretch>
            <a:fillRect/>
          </a:stretch>
        </p:blipFill>
        <p:spPr>
          <a:xfrm>
            <a:off x="0" y="764704"/>
            <a:ext cx="9144000" cy="5143500"/>
          </a:xfrm>
          <a:prstGeom prst="rect">
            <a:avLst/>
          </a:prstGeom>
          <a:ln w="107950" cap="rnd">
            <a:solidFill>
              <a:srgbClr val="C8C6BD"/>
            </a:solidFill>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171450" prst="hardEdge"/>
            <a:extrusionClr>
              <a:srgbClr val="FFFFFF"/>
            </a:extrusionClr>
          </a:sp3d>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4"/>
          <p:cNvSpPr>
            <a:spLocks noChangeArrowheads="1"/>
          </p:cNvSpPr>
          <p:nvPr/>
        </p:nvSpPr>
        <p:spPr bwMode="auto">
          <a:xfrm>
            <a:off x="827088" y="352425"/>
            <a:ext cx="7921625" cy="5857875"/>
          </a:xfrm>
          <a:prstGeom prst="rect">
            <a:avLst/>
          </a:prstGeom>
          <a:noFill/>
          <a:ln w="9525">
            <a:noFill/>
            <a:miter lim="800000"/>
            <a:headEnd/>
            <a:tailEnd/>
          </a:ln>
        </p:spPr>
        <p:txBody>
          <a:bodyPr anchor="ctr">
            <a:spAutoFit/>
          </a:bodyPr>
          <a:lstStyle/>
          <a:p>
            <a:pPr marL="342900" indent="-342900" algn="ctr" eaLnBrk="1" hangingPunct="1">
              <a:lnSpc>
                <a:spcPct val="110000"/>
              </a:lnSpc>
              <a:tabLst>
                <a:tab pos="457200" algn="l"/>
                <a:tab pos="2505075" algn="l"/>
              </a:tabLst>
            </a:pPr>
            <a:r>
              <a:rPr lang="ru-RU" altLang="ru-RU" sz="2000"/>
              <a:t>Список использованных источников и литературы.</a:t>
            </a:r>
          </a:p>
          <a:p>
            <a:pPr marL="342900" indent="-342900" eaLnBrk="1" hangingPunct="1">
              <a:lnSpc>
                <a:spcPct val="180000"/>
              </a:lnSpc>
              <a:buFontTx/>
              <a:buAutoNum type="arabicPeriod"/>
              <a:tabLst>
                <a:tab pos="457200" algn="l"/>
                <a:tab pos="2505075" algn="l"/>
              </a:tabLst>
            </a:pPr>
            <a:r>
              <a:rPr lang="ru-RU" altLang="ru-RU" b="0"/>
              <a:t>Самые красивые места России / ред. Группа: О. Елисеева, М. Широкова и др. – М.: Мир энциклопедий Аванта+, Астрель, 2006.</a:t>
            </a:r>
          </a:p>
          <a:p>
            <a:pPr marL="342900" indent="-342900" eaLnBrk="1" hangingPunct="1">
              <a:lnSpc>
                <a:spcPct val="180000"/>
              </a:lnSpc>
              <a:buFontTx/>
              <a:buAutoNum type="arabicPeriod"/>
              <a:tabLst>
                <a:tab pos="457200" algn="l"/>
                <a:tab pos="2505075" algn="l"/>
              </a:tabLst>
            </a:pPr>
            <a:r>
              <a:rPr lang="ru-RU" altLang="ru-RU" b="0"/>
              <a:t>Энциклопедия для детей. Том 17. Геология / ред. Коллегия: М. Аксенова, В. Володин, А. Элиович, в. Цветков и др. – М.: Мир энциклопедий Аванта+, Астрель, 2007.</a:t>
            </a:r>
          </a:p>
          <a:p>
            <a:pPr marL="342900" indent="-342900" eaLnBrk="1" hangingPunct="1">
              <a:lnSpc>
                <a:spcPct val="180000"/>
              </a:lnSpc>
              <a:buFontTx/>
              <a:buAutoNum type="arabicPeriod"/>
              <a:tabLst>
                <a:tab pos="457200" algn="l"/>
                <a:tab pos="2505075" algn="l"/>
              </a:tabLst>
            </a:pPr>
            <a:r>
              <a:rPr lang="ru-RU" altLang="ru-RU" b="0"/>
              <a:t>http://geo.web.ru</a:t>
            </a:r>
          </a:p>
          <a:p>
            <a:pPr marL="342900" indent="-342900" eaLnBrk="1" hangingPunct="1">
              <a:lnSpc>
                <a:spcPct val="180000"/>
              </a:lnSpc>
              <a:buFontTx/>
              <a:buAutoNum type="arabicPeriod"/>
              <a:tabLst>
                <a:tab pos="457200" algn="l"/>
                <a:tab pos="2505075" algn="l"/>
              </a:tabLst>
            </a:pPr>
            <a:r>
              <a:rPr lang="ru-RU" altLang="ru-RU" b="0"/>
              <a:t>http://www.kamchatsky-krai.ru</a:t>
            </a:r>
          </a:p>
          <a:p>
            <a:pPr marL="342900" indent="-342900" eaLnBrk="1" hangingPunct="1">
              <a:lnSpc>
                <a:spcPct val="180000"/>
              </a:lnSpc>
              <a:buFontTx/>
              <a:buAutoNum type="arabicPeriod"/>
              <a:tabLst>
                <a:tab pos="457200" algn="l"/>
                <a:tab pos="2505075" algn="l"/>
              </a:tabLst>
            </a:pPr>
            <a:r>
              <a:rPr lang="ru-RU" altLang="ru-RU" b="0"/>
              <a:t>http://kronotsk.zapoved.ru</a:t>
            </a:r>
          </a:p>
          <a:p>
            <a:pPr marL="342900" indent="-342900" eaLnBrk="1" hangingPunct="1">
              <a:lnSpc>
                <a:spcPct val="180000"/>
              </a:lnSpc>
              <a:buFontTx/>
              <a:buAutoNum type="arabicPeriod"/>
              <a:tabLst>
                <a:tab pos="457200" algn="l"/>
                <a:tab pos="2505075" algn="l"/>
              </a:tabLst>
            </a:pPr>
            <a:r>
              <a:rPr lang="ru-RU" altLang="ru-RU" b="0"/>
              <a:t>http://www.lenalptours.spb.ru</a:t>
            </a:r>
            <a:r>
              <a:rPr lang="ru-RU" altLang="ru-RU"/>
              <a:t> </a:t>
            </a:r>
          </a:p>
          <a:p>
            <a:pPr marL="342900" indent="-342900" eaLnBrk="1" hangingPunct="1">
              <a:lnSpc>
                <a:spcPct val="180000"/>
              </a:lnSpc>
              <a:buFontTx/>
              <a:buAutoNum type="arabicPeriod"/>
              <a:tabLst>
                <a:tab pos="457200" algn="l"/>
                <a:tab pos="2505075" algn="l"/>
              </a:tabLst>
            </a:pPr>
            <a:r>
              <a:rPr lang="ru-RU" altLang="ru-RU" b="0"/>
              <a:t>http://po4emu.ru</a:t>
            </a:r>
            <a:endParaRPr lang="ru-RU" altLang="ru-RU"/>
          </a:p>
          <a:p>
            <a:pPr marL="342900" indent="-342900" eaLnBrk="1" hangingPunct="1">
              <a:lnSpc>
                <a:spcPct val="180000"/>
              </a:lnSpc>
              <a:buFontTx/>
              <a:buAutoNum type="arabicPeriod"/>
              <a:tabLst>
                <a:tab pos="457200" algn="l"/>
                <a:tab pos="2505075" algn="l"/>
              </a:tabLst>
            </a:pPr>
            <a:r>
              <a:rPr lang="ru-RU" altLang="ru-RU" b="0"/>
              <a:t>http://ru.wikipedia.org</a:t>
            </a:r>
          </a:p>
        </p:txBody>
      </p:sp>
    </p:spTree>
  </p:cSld>
  <p:clrMapOvr>
    <a:masterClrMapping/>
  </p:clrMapOvr>
  <p:transition spd="slow">
    <p:circl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Заголовок 1"/>
          <p:cNvSpPr>
            <a:spLocks noGrp="1"/>
          </p:cNvSpPr>
          <p:nvPr>
            <p:ph type="title"/>
          </p:nvPr>
        </p:nvSpPr>
        <p:spPr>
          <a:xfrm>
            <a:off x="611188" y="0"/>
            <a:ext cx="8532812" cy="2205038"/>
          </a:xfrm>
        </p:spPr>
        <p:txBody>
          <a:bodyPr/>
          <a:lstStyle/>
          <a:p>
            <a:r>
              <a:rPr lang="ru-RU" altLang="ru-RU" sz="5400" smtClean="0">
                <a:solidFill>
                  <a:srgbClr val="FF0000"/>
                </a:solidFill>
              </a:rPr>
              <a:t>СПАСИБО ЗА ВНИМАНИЕ</a:t>
            </a:r>
          </a:p>
        </p:txBody>
      </p:sp>
      <p:pic>
        <p:nvPicPr>
          <p:cNvPr id="28675" name="Picture 2" descr="http://www.addsmile.ru/UserFiles/Image/img12_17844.jpg"/>
          <p:cNvPicPr>
            <a:picLocks noChangeAspect="1" noChangeArrowheads="1"/>
          </p:cNvPicPr>
          <p:nvPr/>
        </p:nvPicPr>
        <p:blipFill>
          <a:blip r:embed="rId2" cstate="print"/>
          <a:srcRect/>
          <a:stretch>
            <a:fillRect/>
          </a:stretch>
        </p:blipFill>
        <p:spPr bwMode="auto">
          <a:xfrm>
            <a:off x="1908175" y="1844675"/>
            <a:ext cx="5256213" cy="48672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1033603"/>
          <p:cNvPicPr>
            <a:picLocks noChangeAspect="1" noChangeArrowheads="1"/>
          </p:cNvPicPr>
          <p:nvPr/>
        </p:nvPicPr>
        <p:blipFill>
          <a:blip r:embed="rId2" cstate="print"/>
          <a:srcRect/>
          <a:stretch>
            <a:fillRect/>
          </a:stretch>
        </p:blipFill>
        <p:spPr bwMode="auto">
          <a:xfrm>
            <a:off x="971550" y="1773238"/>
            <a:ext cx="7243763" cy="4889500"/>
          </a:xfrm>
          <a:prstGeom prst="rect">
            <a:avLst/>
          </a:prstGeom>
          <a:noFill/>
          <a:ln w="9525">
            <a:noFill/>
            <a:miter lim="800000"/>
            <a:headEnd/>
            <a:tailEnd/>
          </a:ln>
        </p:spPr>
      </p:pic>
      <p:sp>
        <p:nvSpPr>
          <p:cNvPr id="5123" name="Rectangle 7"/>
          <p:cNvSpPr>
            <a:spLocks noChangeArrowheads="1"/>
          </p:cNvSpPr>
          <p:nvPr/>
        </p:nvSpPr>
        <p:spPr bwMode="auto">
          <a:xfrm>
            <a:off x="358775" y="0"/>
            <a:ext cx="8785225" cy="2101850"/>
          </a:xfrm>
          <a:prstGeom prst="rect">
            <a:avLst/>
          </a:prstGeom>
          <a:noFill/>
          <a:ln w="9525">
            <a:noFill/>
            <a:miter lim="800000"/>
            <a:headEnd/>
            <a:tailEnd/>
          </a:ln>
        </p:spPr>
        <p:txBody>
          <a:bodyPr anchor="ctr">
            <a:spAutoFit/>
          </a:bodyPr>
          <a:lstStyle/>
          <a:p>
            <a:pPr eaLnBrk="1" hangingPunct="1">
              <a:lnSpc>
                <a:spcPct val="110000"/>
              </a:lnSpc>
              <a:buFont typeface="Wingdings" pitchFamily="2" charset="2"/>
              <a:buNone/>
            </a:pPr>
            <a:r>
              <a:rPr lang="ru-RU" altLang="ru-RU" b="0"/>
              <a:t>         </a:t>
            </a:r>
            <a:r>
              <a:rPr lang="ru-RU" altLang="ru-RU" sz="2000" b="0"/>
              <a:t>На полуострове Камчатка зарегистрировано 182 уникальных природных объекта и памятника природы, среди которых горячие минеральные источники, гейзеры, величественные вулканы, озера в огромных круглых котловинах-кальдерах, образованных вулканическими взрывами.   </a:t>
            </a:r>
          </a:p>
          <a:p>
            <a:pPr eaLnBrk="1" hangingPunct="1">
              <a:lnSpc>
                <a:spcPct val="110000"/>
              </a:lnSpc>
              <a:buFont typeface="Wingdings" pitchFamily="2" charset="2"/>
              <a:buNone/>
            </a:pPr>
            <a:endParaRPr lang="ru-RU" altLang="ru-RU" sz="2000" b="0"/>
          </a:p>
        </p:txBody>
      </p:sp>
    </p:spTree>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1" descr="pic_200566_10mn17s37mls38"/>
          <p:cNvPicPr>
            <a:picLocks noChangeAspect="1" noChangeArrowheads="1"/>
          </p:cNvPicPr>
          <p:nvPr/>
        </p:nvPicPr>
        <p:blipFill>
          <a:blip r:embed="rId2" cstate="print"/>
          <a:srcRect/>
          <a:stretch>
            <a:fillRect/>
          </a:stretch>
        </p:blipFill>
        <p:spPr bwMode="auto">
          <a:xfrm>
            <a:off x="539750" y="549275"/>
            <a:ext cx="3843338" cy="5768975"/>
          </a:xfrm>
          <a:prstGeom prst="rect">
            <a:avLst/>
          </a:prstGeom>
          <a:noFill/>
          <a:ln w="63500">
            <a:solidFill>
              <a:srgbClr val="808080"/>
            </a:solidFill>
            <a:miter lim="800000"/>
            <a:headEnd/>
            <a:tailEnd/>
          </a:ln>
        </p:spPr>
      </p:pic>
      <p:sp>
        <p:nvSpPr>
          <p:cNvPr id="6147" name="Rectangle 12"/>
          <p:cNvSpPr>
            <a:spLocks noChangeArrowheads="1"/>
          </p:cNvSpPr>
          <p:nvPr/>
        </p:nvSpPr>
        <p:spPr bwMode="auto">
          <a:xfrm>
            <a:off x="4643438" y="1960563"/>
            <a:ext cx="4032250" cy="519112"/>
          </a:xfrm>
          <a:prstGeom prst="rect">
            <a:avLst/>
          </a:prstGeom>
          <a:noFill/>
          <a:ln w="9525">
            <a:noFill/>
            <a:miter lim="800000"/>
            <a:headEnd/>
            <a:tailEnd/>
          </a:ln>
        </p:spPr>
        <p:txBody>
          <a:bodyPr anchor="ctr">
            <a:spAutoFit/>
          </a:bodyPr>
          <a:lstStyle/>
          <a:p>
            <a:pPr eaLnBrk="1" hangingPunct="1">
              <a:lnSpc>
                <a:spcPct val="140000"/>
              </a:lnSpc>
              <a:buFont typeface="Wingdings" pitchFamily="2" charset="2"/>
              <a:buNone/>
            </a:pPr>
            <a:r>
              <a:rPr lang="ru-RU" altLang="ru-RU" sz="2000" b="0">
                <a:latin typeface="Times New Roman" pitchFamily="18" charset="0"/>
              </a:rPr>
              <a:t>         </a:t>
            </a:r>
          </a:p>
        </p:txBody>
      </p:sp>
      <p:pic>
        <p:nvPicPr>
          <p:cNvPr id="6148" name="Picture 13" descr="dd01607_[1]"/>
          <p:cNvPicPr>
            <a:picLocks noChangeAspect="1" noChangeArrowheads="1"/>
          </p:cNvPicPr>
          <p:nvPr/>
        </p:nvPicPr>
        <p:blipFill>
          <a:blip r:embed="rId3" cstate="print"/>
          <a:srcRect/>
          <a:stretch>
            <a:fillRect/>
          </a:stretch>
        </p:blipFill>
        <p:spPr bwMode="auto">
          <a:xfrm>
            <a:off x="5867400" y="4149725"/>
            <a:ext cx="2865438" cy="2330450"/>
          </a:xfrm>
          <a:prstGeom prst="rect">
            <a:avLst/>
          </a:prstGeom>
          <a:noFill/>
          <a:ln w="9525">
            <a:noFill/>
            <a:miter lim="800000"/>
            <a:headEnd/>
            <a:tailEnd/>
          </a:ln>
        </p:spPr>
      </p:pic>
      <p:sp>
        <p:nvSpPr>
          <p:cNvPr id="6149" name="Rectangle 15"/>
          <p:cNvSpPr>
            <a:spLocks noChangeArrowheads="1"/>
          </p:cNvSpPr>
          <p:nvPr/>
        </p:nvSpPr>
        <p:spPr bwMode="auto">
          <a:xfrm>
            <a:off x="4859338" y="476250"/>
            <a:ext cx="3887787" cy="4094163"/>
          </a:xfrm>
          <a:prstGeom prst="rect">
            <a:avLst/>
          </a:prstGeom>
          <a:noFill/>
          <a:ln w="9525">
            <a:noFill/>
            <a:miter lim="800000"/>
            <a:headEnd/>
            <a:tailEnd/>
          </a:ln>
        </p:spPr>
        <p:txBody>
          <a:bodyPr>
            <a:spAutoFit/>
          </a:bodyPr>
          <a:lstStyle/>
          <a:p>
            <a:pPr eaLnBrk="1" hangingPunct="1">
              <a:lnSpc>
                <a:spcPct val="130000"/>
              </a:lnSpc>
            </a:pPr>
            <a:r>
              <a:rPr lang="ru-RU" altLang="ru-RU" sz="2000"/>
              <a:t>      Полуостров Камчатка</a:t>
            </a:r>
            <a:r>
              <a:rPr lang="ru-RU" altLang="ru-RU" sz="2000" b="0"/>
              <a:t> находится на востоке России — это часть тихоокеанского вулканического пояса, он входит в состав Курило-Камчатской островной вулканической дуги и занимает ее северную часть. Всего на Камчатке около 300 вулканов, из них 29 действующих. </a:t>
            </a:r>
          </a:p>
        </p:txBody>
      </p:sp>
    </p:spTree>
  </p:cSld>
  <p:clrMapOvr>
    <a:masterClrMapping/>
  </p:clrMapOvr>
  <p:transition spd="slow">
    <p:pull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ChangeArrowheads="1"/>
          </p:cNvSpPr>
          <p:nvPr/>
        </p:nvSpPr>
        <p:spPr bwMode="auto">
          <a:xfrm>
            <a:off x="755650" y="-61913"/>
            <a:ext cx="7681913" cy="1431926"/>
          </a:xfrm>
          <a:prstGeom prst="rect">
            <a:avLst/>
          </a:prstGeom>
          <a:noFill/>
          <a:ln w="9525">
            <a:noFill/>
            <a:miter lim="800000"/>
            <a:headEnd/>
            <a:tailEnd/>
          </a:ln>
        </p:spPr>
        <p:txBody>
          <a:bodyPr anchor="ctr">
            <a:spAutoFit/>
          </a:bodyPr>
          <a:lstStyle/>
          <a:p>
            <a:pPr algn="ctr" eaLnBrk="1" hangingPunct="1">
              <a:lnSpc>
                <a:spcPct val="110000"/>
              </a:lnSpc>
            </a:pPr>
            <a:r>
              <a:rPr lang="ru-RU" altLang="ru-RU" sz="2000" b="0"/>
              <a:t>Камчатские вулканы - одно из чудес света и одна из главных природных достопримечательностей нашей страны, они включены в список охраняемых объектов Всемирного наследия ЮНЕСКО. </a:t>
            </a:r>
          </a:p>
        </p:txBody>
      </p:sp>
      <p:pic>
        <p:nvPicPr>
          <p:cNvPr id="7171" name="Picture 6" descr="Avach"/>
          <p:cNvPicPr>
            <a:picLocks noChangeAspect="1" noChangeArrowheads="1"/>
          </p:cNvPicPr>
          <p:nvPr/>
        </p:nvPicPr>
        <p:blipFill>
          <a:blip r:embed="rId2" cstate="print"/>
          <a:srcRect/>
          <a:stretch>
            <a:fillRect/>
          </a:stretch>
        </p:blipFill>
        <p:spPr bwMode="auto">
          <a:xfrm>
            <a:off x="468313" y="4221163"/>
            <a:ext cx="2933700" cy="2209800"/>
          </a:xfrm>
          <a:prstGeom prst="rect">
            <a:avLst/>
          </a:prstGeom>
          <a:noFill/>
          <a:ln w="63500">
            <a:solidFill>
              <a:schemeClr val="bg2"/>
            </a:solidFill>
            <a:miter lim="800000"/>
            <a:headEnd/>
            <a:tailEnd/>
          </a:ln>
        </p:spPr>
      </p:pic>
      <p:pic>
        <p:nvPicPr>
          <p:cNvPr id="7172" name="Picture 7" descr="Вулкан Вилючинский"/>
          <p:cNvPicPr>
            <a:picLocks noChangeAspect="1" noChangeArrowheads="1"/>
          </p:cNvPicPr>
          <p:nvPr/>
        </p:nvPicPr>
        <p:blipFill>
          <a:blip r:embed="rId3" cstate="print"/>
          <a:srcRect/>
          <a:stretch>
            <a:fillRect/>
          </a:stretch>
        </p:blipFill>
        <p:spPr bwMode="auto">
          <a:xfrm>
            <a:off x="5651500" y="4221163"/>
            <a:ext cx="2871788" cy="2154237"/>
          </a:xfrm>
          <a:prstGeom prst="rect">
            <a:avLst/>
          </a:prstGeom>
          <a:noFill/>
          <a:ln w="63500">
            <a:solidFill>
              <a:schemeClr val="bg2"/>
            </a:solidFill>
            <a:miter lim="800000"/>
            <a:headEnd/>
            <a:tailEnd/>
          </a:ln>
        </p:spPr>
      </p:pic>
      <p:sp>
        <p:nvSpPr>
          <p:cNvPr id="7173" name="Rectangle 10"/>
          <p:cNvSpPr>
            <a:spLocks noChangeArrowheads="1"/>
          </p:cNvSpPr>
          <p:nvPr/>
        </p:nvSpPr>
        <p:spPr bwMode="auto">
          <a:xfrm>
            <a:off x="0" y="2513013"/>
            <a:ext cx="9144000" cy="0"/>
          </a:xfrm>
          <a:prstGeom prst="rect">
            <a:avLst/>
          </a:prstGeom>
          <a:noFill/>
          <a:ln w="9525">
            <a:noFill/>
            <a:miter lim="800000"/>
            <a:headEnd/>
            <a:tailEnd/>
          </a:ln>
        </p:spPr>
        <p:txBody>
          <a:bodyPr wrap="none" bIns="0" anchor="ctr">
            <a:spAutoFit/>
          </a:bodyPr>
          <a:lstStyle/>
          <a:p>
            <a:pPr eaLnBrk="1" hangingPunct="1"/>
            <a:endParaRPr lang="ru-RU" altLang="ru-RU"/>
          </a:p>
        </p:txBody>
      </p:sp>
      <p:sp>
        <p:nvSpPr>
          <p:cNvPr id="7174" name="Rectangle 11"/>
          <p:cNvSpPr>
            <a:spLocks noChangeArrowheads="1"/>
          </p:cNvSpPr>
          <p:nvPr/>
        </p:nvSpPr>
        <p:spPr bwMode="auto">
          <a:xfrm>
            <a:off x="5435600" y="6165850"/>
            <a:ext cx="3457575" cy="915988"/>
          </a:xfrm>
          <a:prstGeom prst="rect">
            <a:avLst/>
          </a:prstGeom>
          <a:noFill/>
          <a:ln w="9525">
            <a:noFill/>
            <a:miter lim="800000"/>
            <a:headEnd/>
            <a:tailEnd/>
          </a:ln>
        </p:spPr>
        <p:txBody>
          <a:bodyPr anchor="ctr">
            <a:spAutoFit/>
          </a:bodyPr>
          <a:lstStyle/>
          <a:p>
            <a:pPr algn="ctr"/>
            <a:endParaRPr lang="ru-RU" altLang="ru-RU"/>
          </a:p>
          <a:p>
            <a:pPr algn="ctr"/>
            <a:r>
              <a:rPr lang="ru-RU" altLang="ru-RU" sz="2000"/>
              <a:t>Вулкан Вилючинский</a:t>
            </a:r>
          </a:p>
          <a:p>
            <a:endParaRPr lang="ru-RU" altLang="ru-RU" sz="1600" b="0"/>
          </a:p>
        </p:txBody>
      </p:sp>
      <p:sp>
        <p:nvSpPr>
          <p:cNvPr id="7175" name="Rectangle 13"/>
          <p:cNvSpPr>
            <a:spLocks noChangeArrowheads="1"/>
          </p:cNvSpPr>
          <p:nvPr/>
        </p:nvSpPr>
        <p:spPr bwMode="auto">
          <a:xfrm>
            <a:off x="0" y="2376488"/>
            <a:ext cx="9144000" cy="0"/>
          </a:xfrm>
          <a:prstGeom prst="rect">
            <a:avLst/>
          </a:prstGeom>
          <a:noFill/>
          <a:ln w="9525">
            <a:noFill/>
            <a:miter lim="800000"/>
            <a:headEnd/>
            <a:tailEnd/>
          </a:ln>
        </p:spPr>
        <p:txBody>
          <a:bodyPr wrap="none" bIns="0" anchor="ctr">
            <a:spAutoFit/>
          </a:bodyPr>
          <a:lstStyle/>
          <a:p>
            <a:pPr eaLnBrk="1" hangingPunct="1"/>
            <a:endParaRPr lang="ru-RU" altLang="ru-RU"/>
          </a:p>
        </p:txBody>
      </p:sp>
      <p:sp>
        <p:nvSpPr>
          <p:cNvPr id="7176" name="Rectangle 14"/>
          <p:cNvSpPr>
            <a:spLocks noChangeArrowheads="1"/>
          </p:cNvSpPr>
          <p:nvPr/>
        </p:nvSpPr>
        <p:spPr bwMode="auto">
          <a:xfrm>
            <a:off x="539750" y="6165850"/>
            <a:ext cx="2681288" cy="946150"/>
          </a:xfrm>
          <a:prstGeom prst="rect">
            <a:avLst/>
          </a:prstGeom>
          <a:noFill/>
          <a:ln w="9525">
            <a:noFill/>
            <a:miter lim="800000"/>
            <a:headEnd/>
            <a:tailEnd/>
          </a:ln>
        </p:spPr>
        <p:txBody>
          <a:bodyPr wrap="none" anchor="ctr">
            <a:spAutoFit/>
          </a:bodyPr>
          <a:lstStyle/>
          <a:p>
            <a:pPr eaLnBrk="1" hangingPunct="1"/>
            <a:endParaRPr lang="ru-RU" altLang="ru-RU">
              <a:solidFill>
                <a:srgbClr val="333333"/>
              </a:solidFill>
              <a:cs typeface="Arial" charset="0"/>
            </a:endParaRPr>
          </a:p>
          <a:p>
            <a:pPr eaLnBrk="1" hangingPunct="1"/>
            <a:r>
              <a:rPr lang="ru-RU" altLang="ru-RU" sz="2000">
                <a:cs typeface="Arial" charset="0"/>
              </a:rPr>
              <a:t>Вулкан Авачинский</a:t>
            </a:r>
            <a:endParaRPr lang="ru-RU" altLang="ru-RU" sz="2000">
              <a:latin typeface="Times New Roman" pitchFamily="18" charset="0"/>
              <a:cs typeface="Times New Roman" pitchFamily="18" charset="0"/>
            </a:endParaRPr>
          </a:p>
          <a:p>
            <a:endParaRPr lang="ru-RU" altLang="ru-RU" b="0"/>
          </a:p>
        </p:txBody>
      </p:sp>
      <p:sp>
        <p:nvSpPr>
          <p:cNvPr id="7177" name="Rectangle 15"/>
          <p:cNvSpPr>
            <a:spLocks noChangeArrowheads="1"/>
          </p:cNvSpPr>
          <p:nvPr/>
        </p:nvSpPr>
        <p:spPr bwMode="auto">
          <a:xfrm>
            <a:off x="2843213" y="3500438"/>
            <a:ext cx="4248150" cy="1006475"/>
          </a:xfrm>
          <a:prstGeom prst="rect">
            <a:avLst/>
          </a:prstGeom>
          <a:noFill/>
          <a:ln w="9525">
            <a:noFill/>
            <a:miter lim="800000"/>
            <a:headEnd/>
            <a:tailEnd/>
          </a:ln>
        </p:spPr>
        <p:txBody>
          <a:bodyPr anchor="ctr">
            <a:spAutoFit/>
          </a:bodyPr>
          <a:lstStyle/>
          <a:p>
            <a:pPr eaLnBrk="1" hangingPunct="1"/>
            <a:endParaRPr lang="ru-RU" altLang="ru-RU" sz="2000">
              <a:solidFill>
                <a:srgbClr val="333333"/>
              </a:solidFill>
              <a:cs typeface="Arial" charset="0"/>
            </a:endParaRPr>
          </a:p>
          <a:p>
            <a:pPr eaLnBrk="1" hangingPunct="1"/>
            <a:r>
              <a:rPr lang="ru-RU" altLang="ru-RU" sz="2000">
                <a:cs typeface="Arial" charset="0"/>
              </a:rPr>
              <a:t>Вулкан Острый Толбачик</a:t>
            </a:r>
            <a:endParaRPr lang="ru-RU" altLang="ru-RU" sz="2000">
              <a:latin typeface="Times New Roman" pitchFamily="18" charset="0"/>
              <a:cs typeface="Times New Roman" pitchFamily="18" charset="0"/>
            </a:endParaRPr>
          </a:p>
          <a:p>
            <a:endParaRPr lang="ru-RU" altLang="ru-RU" sz="2000" b="0"/>
          </a:p>
        </p:txBody>
      </p:sp>
      <p:pic>
        <p:nvPicPr>
          <p:cNvPr id="7178" name="Picture 16" descr="Вулкан Острый Толбачик"/>
          <p:cNvPicPr>
            <a:picLocks noChangeAspect="1" noChangeArrowheads="1"/>
          </p:cNvPicPr>
          <p:nvPr/>
        </p:nvPicPr>
        <p:blipFill>
          <a:blip r:embed="rId4" cstate="print"/>
          <a:srcRect/>
          <a:stretch>
            <a:fillRect/>
          </a:stretch>
        </p:blipFill>
        <p:spPr bwMode="auto">
          <a:xfrm>
            <a:off x="2987675" y="1412875"/>
            <a:ext cx="3159125" cy="2370138"/>
          </a:xfrm>
          <a:prstGeom prst="rect">
            <a:avLst/>
          </a:prstGeom>
          <a:noFill/>
          <a:ln w="63500">
            <a:solidFill>
              <a:srgbClr val="808080"/>
            </a:solidFill>
            <a:miter lim="800000"/>
            <a:headEnd/>
            <a:tailEnd/>
          </a:ln>
        </p:spPr>
      </p:pic>
    </p:spTree>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5" descr="вулкан Карымский 2"/>
          <p:cNvPicPr>
            <a:picLocks noChangeAspect="1" noChangeArrowheads="1"/>
          </p:cNvPicPr>
          <p:nvPr/>
        </p:nvPicPr>
        <p:blipFill>
          <a:blip r:embed="rId2" cstate="print"/>
          <a:srcRect/>
          <a:stretch>
            <a:fillRect/>
          </a:stretch>
        </p:blipFill>
        <p:spPr bwMode="auto">
          <a:xfrm>
            <a:off x="1258888" y="333375"/>
            <a:ext cx="6794500" cy="4497388"/>
          </a:xfrm>
          <a:prstGeom prst="rect">
            <a:avLst/>
          </a:prstGeom>
          <a:noFill/>
          <a:ln w="63500">
            <a:solidFill>
              <a:schemeClr val="bg2"/>
            </a:solidFill>
            <a:miter lim="800000"/>
            <a:headEnd/>
            <a:tailEnd/>
          </a:ln>
        </p:spPr>
      </p:pic>
      <p:sp>
        <p:nvSpPr>
          <p:cNvPr id="8195" name="Rectangle 8"/>
          <p:cNvSpPr>
            <a:spLocks noChangeArrowheads="1"/>
          </p:cNvSpPr>
          <p:nvPr/>
        </p:nvSpPr>
        <p:spPr bwMode="auto">
          <a:xfrm>
            <a:off x="323850" y="5013325"/>
            <a:ext cx="8569325" cy="1552575"/>
          </a:xfrm>
          <a:prstGeom prst="rect">
            <a:avLst/>
          </a:prstGeom>
          <a:noFill/>
          <a:ln w="9525">
            <a:noFill/>
            <a:miter lim="800000"/>
            <a:headEnd/>
            <a:tailEnd/>
          </a:ln>
        </p:spPr>
        <p:txBody>
          <a:bodyPr anchor="ctr">
            <a:spAutoFit/>
          </a:bodyPr>
          <a:lstStyle/>
          <a:p>
            <a:pPr eaLnBrk="1" hangingPunct="1">
              <a:lnSpc>
                <a:spcPct val="120000"/>
              </a:lnSpc>
            </a:pPr>
            <a:r>
              <a:rPr lang="ru-RU" altLang="ru-RU"/>
              <a:t>         </a:t>
            </a:r>
            <a:r>
              <a:rPr lang="ru-RU" altLang="ru-RU" sz="2000"/>
              <a:t>Вулкан Карымский</a:t>
            </a:r>
            <a:r>
              <a:rPr lang="ru-RU" altLang="ru-RU" sz="2000" b="0"/>
              <a:t> - это сравнительно невысокий (1486 м) и сравнительно молодой (6100 лет) самый активный вулкан Камчатки. Только в XX веке произошло 23 извержения, последнее началось в 1996 году и, постепенно затухая, продолжалось больше двух лет. </a:t>
            </a:r>
          </a:p>
        </p:txBody>
      </p:sp>
    </p:spTree>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ChangeArrowheads="1"/>
          </p:cNvSpPr>
          <p:nvPr/>
        </p:nvSpPr>
        <p:spPr bwMode="auto">
          <a:xfrm>
            <a:off x="358775" y="3141663"/>
            <a:ext cx="8785225" cy="3970337"/>
          </a:xfrm>
          <a:prstGeom prst="rect">
            <a:avLst/>
          </a:prstGeom>
          <a:noFill/>
          <a:ln w="9525">
            <a:noFill/>
            <a:miter lim="800000"/>
            <a:headEnd/>
            <a:tailEnd/>
          </a:ln>
        </p:spPr>
        <p:txBody>
          <a:bodyPr>
            <a:spAutoFit/>
          </a:bodyPr>
          <a:lstStyle/>
          <a:p>
            <a:pPr eaLnBrk="1" hangingPunct="1">
              <a:lnSpc>
                <a:spcPct val="130000"/>
              </a:lnSpc>
            </a:pPr>
            <a:r>
              <a:rPr lang="ru-RU" altLang="ru-RU"/>
              <a:t>         Кальдера Узон. </a:t>
            </a:r>
            <a:r>
              <a:rPr lang="ru-RU" altLang="ru-RU" b="0"/>
              <a:t>Кальдера (этим термином обозначают кольцеобразный провал) вулкана Узон образовались около 40 тысяч лет назад на месте громадного вулкана, разрушенного серией взрывных извержений. Последний катаклизм внутри кальдеры (8500 лет назад) оставил след в виде взрывной воронки около километра в диаметре. За последовавшие столетия на Узоне сформировался уникальный симбиоз вулканизма и дикой природы. Диаметр кальдеры около 10 км, и в ней, за обрывистыми стенками, словно в музее, «собрано» почти всё, чем знаменита Камчатка. Находясь на территории Кроноцкого заповедника, Узон отнесен к особо охраняемым природным объектам.  </a:t>
            </a:r>
          </a:p>
          <a:p>
            <a:pPr eaLnBrk="1" hangingPunct="1"/>
            <a:endParaRPr lang="ru-RU" altLang="ru-RU" b="0"/>
          </a:p>
        </p:txBody>
      </p:sp>
      <p:pic>
        <p:nvPicPr>
          <p:cNvPr id="9219" name="Picture 10" descr="Кальдера вулкана Узон 4"/>
          <p:cNvPicPr>
            <a:picLocks noChangeAspect="1" noChangeArrowheads="1"/>
          </p:cNvPicPr>
          <p:nvPr/>
        </p:nvPicPr>
        <p:blipFill>
          <a:blip r:embed="rId2" cstate="print"/>
          <a:srcRect/>
          <a:stretch>
            <a:fillRect/>
          </a:stretch>
        </p:blipFill>
        <p:spPr bwMode="auto">
          <a:xfrm>
            <a:off x="4932363" y="333375"/>
            <a:ext cx="3746500" cy="2709863"/>
          </a:xfrm>
          <a:prstGeom prst="rect">
            <a:avLst/>
          </a:prstGeom>
          <a:noFill/>
          <a:ln w="63500">
            <a:solidFill>
              <a:schemeClr val="bg2"/>
            </a:solidFill>
            <a:miter lim="800000"/>
            <a:headEnd/>
            <a:tailEnd/>
          </a:ln>
        </p:spPr>
      </p:pic>
      <p:pic>
        <p:nvPicPr>
          <p:cNvPr id="9220" name="Picture 11" descr="Кальдера Узон"/>
          <p:cNvPicPr>
            <a:picLocks noChangeAspect="1" noChangeArrowheads="1"/>
          </p:cNvPicPr>
          <p:nvPr/>
        </p:nvPicPr>
        <p:blipFill>
          <a:blip r:embed="rId3" cstate="print"/>
          <a:srcRect/>
          <a:stretch>
            <a:fillRect/>
          </a:stretch>
        </p:blipFill>
        <p:spPr bwMode="auto">
          <a:xfrm>
            <a:off x="539750" y="333375"/>
            <a:ext cx="3814763" cy="2700338"/>
          </a:xfrm>
          <a:prstGeom prst="rect">
            <a:avLst/>
          </a:prstGeom>
          <a:noFill/>
          <a:ln w="63500">
            <a:solidFill>
              <a:srgbClr val="808080"/>
            </a:solidFill>
            <a:miter lim="800000"/>
            <a:headEnd/>
            <a:tailEnd/>
          </a:ln>
        </p:spPr>
      </p:pic>
    </p:spTree>
  </p:cSld>
  <p:clrMapOvr>
    <a:masterClrMapping/>
  </p:clrMapOvr>
  <p:transition spd="slow">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5"/>
          <p:cNvSpPr>
            <a:spLocks noChangeArrowheads="1"/>
          </p:cNvSpPr>
          <p:nvPr/>
        </p:nvSpPr>
        <p:spPr bwMode="auto">
          <a:xfrm>
            <a:off x="2916238" y="2060575"/>
            <a:ext cx="4176712" cy="393700"/>
          </a:xfrm>
          <a:prstGeom prst="rect">
            <a:avLst/>
          </a:prstGeom>
          <a:noFill/>
          <a:ln w="9525">
            <a:noFill/>
            <a:miter lim="800000"/>
            <a:headEnd/>
            <a:tailEnd/>
          </a:ln>
        </p:spPr>
        <p:txBody>
          <a:bodyPr>
            <a:spAutoFit/>
          </a:bodyPr>
          <a:lstStyle/>
          <a:p>
            <a:pPr eaLnBrk="1" hangingPunct="1">
              <a:lnSpc>
                <a:spcPct val="110000"/>
              </a:lnSpc>
            </a:pPr>
            <a:endParaRPr lang="ru-RU" altLang="ru-RU" b="0"/>
          </a:p>
        </p:txBody>
      </p:sp>
      <p:pic>
        <p:nvPicPr>
          <p:cNvPr id="10243" name="Picture 8" descr="вершина вулкана Семячик"/>
          <p:cNvPicPr>
            <a:picLocks noChangeAspect="1" noChangeArrowheads="1"/>
          </p:cNvPicPr>
          <p:nvPr/>
        </p:nvPicPr>
        <p:blipFill>
          <a:blip r:embed="rId2" cstate="print"/>
          <a:srcRect/>
          <a:stretch>
            <a:fillRect/>
          </a:stretch>
        </p:blipFill>
        <p:spPr bwMode="auto">
          <a:xfrm>
            <a:off x="1835150" y="260350"/>
            <a:ext cx="5405438" cy="3602038"/>
          </a:xfrm>
          <a:prstGeom prst="rect">
            <a:avLst/>
          </a:prstGeom>
          <a:noFill/>
          <a:ln w="63500">
            <a:solidFill>
              <a:schemeClr val="bg2"/>
            </a:solidFill>
            <a:miter lim="800000"/>
            <a:headEnd/>
            <a:tailEnd/>
          </a:ln>
        </p:spPr>
      </p:pic>
      <p:sp>
        <p:nvSpPr>
          <p:cNvPr id="10244" name="Rectangle 10"/>
          <p:cNvSpPr>
            <a:spLocks noChangeArrowheads="1"/>
          </p:cNvSpPr>
          <p:nvPr/>
        </p:nvSpPr>
        <p:spPr bwMode="auto">
          <a:xfrm>
            <a:off x="250825" y="3933825"/>
            <a:ext cx="8893175" cy="2771775"/>
          </a:xfrm>
          <a:prstGeom prst="rect">
            <a:avLst/>
          </a:prstGeom>
          <a:noFill/>
          <a:ln w="9525">
            <a:noFill/>
            <a:miter lim="800000"/>
            <a:headEnd/>
            <a:tailEnd/>
          </a:ln>
        </p:spPr>
        <p:txBody>
          <a:bodyPr anchor="ctr">
            <a:spAutoFit/>
          </a:bodyPr>
          <a:lstStyle/>
          <a:p>
            <a:pPr eaLnBrk="1" hangingPunct="1">
              <a:lnSpc>
                <a:spcPct val="110000"/>
              </a:lnSpc>
            </a:pPr>
            <a:r>
              <a:rPr lang="ru-RU" altLang="ru-RU"/>
              <a:t>          </a:t>
            </a:r>
            <a:r>
              <a:rPr lang="ru-RU" altLang="ru-RU" sz="2000"/>
              <a:t>Вулкан Малый Семячик - </a:t>
            </a:r>
            <a:r>
              <a:rPr lang="ru-RU" altLang="ru-RU" sz="2000" b="0"/>
              <a:t>это вулканический хребет длиной около 3 км, на гребне которого имеются три кратера. В кратере Троицкого на глубине 170 м находится необычное кислое озеро. Температура этого непрозрачного озера колеблется от +27</a:t>
            </a:r>
            <a:r>
              <a:rPr lang="en-US" altLang="ru-RU" sz="2000" b="0">
                <a:cs typeface="Arial" charset="0"/>
              </a:rPr>
              <a:t>°</a:t>
            </a:r>
            <a:r>
              <a:rPr lang="ru-RU" altLang="ru-RU" sz="2000" b="0"/>
              <a:t>С до +42</a:t>
            </a:r>
            <a:r>
              <a:rPr lang="en-US" altLang="ru-RU" sz="2000" b="0">
                <a:cs typeface="Arial" charset="0"/>
              </a:rPr>
              <a:t>°</a:t>
            </a:r>
            <a:r>
              <a:rPr lang="ru-RU" altLang="ru-RU" sz="2000" b="0"/>
              <a:t>С, а уровень минерализации соответствует раствору серной и соляной кислот средней концентрации. Поражают размеры озера: ширина около полукилометра, а глубина - до 140 м. Сегодня Малый Семячик - одно из чудес камчатской природы.</a:t>
            </a:r>
            <a:endParaRPr lang="ru-RU" altLang="ru-RU" sz="2000"/>
          </a:p>
        </p:txBody>
      </p:sp>
    </p:spTree>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5" descr="Вулкан Мутновский"/>
          <p:cNvPicPr>
            <a:picLocks noChangeAspect="1" noChangeArrowheads="1"/>
          </p:cNvPicPr>
          <p:nvPr/>
        </p:nvPicPr>
        <p:blipFill>
          <a:blip r:embed="rId2" cstate="print"/>
          <a:srcRect/>
          <a:stretch>
            <a:fillRect/>
          </a:stretch>
        </p:blipFill>
        <p:spPr bwMode="auto">
          <a:xfrm>
            <a:off x="250825" y="404813"/>
            <a:ext cx="4033838" cy="2979737"/>
          </a:xfrm>
          <a:prstGeom prst="rect">
            <a:avLst/>
          </a:prstGeom>
          <a:noFill/>
          <a:ln w="63500">
            <a:solidFill>
              <a:schemeClr val="bg2"/>
            </a:solidFill>
            <a:miter lim="800000"/>
            <a:headEnd/>
            <a:tailEnd/>
          </a:ln>
        </p:spPr>
      </p:pic>
      <p:pic>
        <p:nvPicPr>
          <p:cNvPr id="11267" name="Picture 6" descr="Вулкан Ксудач"/>
          <p:cNvPicPr>
            <a:picLocks noChangeAspect="1" noChangeArrowheads="1"/>
          </p:cNvPicPr>
          <p:nvPr/>
        </p:nvPicPr>
        <p:blipFill>
          <a:blip r:embed="rId3" cstate="print"/>
          <a:srcRect/>
          <a:stretch>
            <a:fillRect/>
          </a:stretch>
        </p:blipFill>
        <p:spPr bwMode="auto">
          <a:xfrm>
            <a:off x="4932363" y="404813"/>
            <a:ext cx="3960812" cy="2979737"/>
          </a:xfrm>
          <a:prstGeom prst="rect">
            <a:avLst/>
          </a:prstGeom>
          <a:noFill/>
          <a:ln w="63500">
            <a:solidFill>
              <a:schemeClr val="bg2"/>
            </a:solidFill>
            <a:miter lim="800000"/>
            <a:headEnd/>
            <a:tailEnd/>
          </a:ln>
        </p:spPr>
      </p:pic>
      <p:pic>
        <p:nvPicPr>
          <p:cNvPr id="11268" name="Picture 8" descr="dd01607_[1]"/>
          <p:cNvPicPr>
            <a:picLocks noChangeAspect="1" noChangeArrowheads="1"/>
          </p:cNvPicPr>
          <p:nvPr/>
        </p:nvPicPr>
        <p:blipFill>
          <a:blip r:embed="rId4" cstate="print"/>
          <a:srcRect/>
          <a:stretch>
            <a:fillRect/>
          </a:stretch>
        </p:blipFill>
        <p:spPr bwMode="auto">
          <a:xfrm>
            <a:off x="2339975" y="4387850"/>
            <a:ext cx="3024188" cy="2224088"/>
          </a:xfrm>
          <a:prstGeom prst="rect">
            <a:avLst/>
          </a:prstGeom>
          <a:noFill/>
          <a:ln w="9525">
            <a:noFill/>
            <a:miter lim="800000"/>
            <a:headEnd/>
            <a:tailEnd/>
          </a:ln>
        </p:spPr>
      </p:pic>
      <p:sp>
        <p:nvSpPr>
          <p:cNvPr id="11269" name="Rectangle 9"/>
          <p:cNvSpPr>
            <a:spLocks noChangeArrowheads="1"/>
          </p:cNvSpPr>
          <p:nvPr/>
        </p:nvSpPr>
        <p:spPr bwMode="auto">
          <a:xfrm>
            <a:off x="1006475" y="4318000"/>
            <a:ext cx="2520950" cy="600075"/>
          </a:xfrm>
          <a:prstGeom prst="rect">
            <a:avLst/>
          </a:prstGeom>
          <a:noFill/>
          <a:ln w="9525">
            <a:noFill/>
            <a:miter lim="800000"/>
            <a:headEnd/>
            <a:tailEnd/>
          </a:ln>
        </p:spPr>
        <p:txBody>
          <a:bodyPr bIns="0" anchor="ctr">
            <a:spAutoFit/>
          </a:bodyPr>
          <a:lstStyle/>
          <a:p>
            <a:pPr algn="ctr" eaLnBrk="1" hangingPunct="1"/>
            <a:r>
              <a:rPr lang="ru-RU" altLang="ru-RU"/>
              <a:t>Вулкан Мутновский</a:t>
            </a:r>
          </a:p>
          <a:p>
            <a:pPr algn="ctr"/>
            <a:endParaRPr lang="ru-RU" altLang="ru-RU" b="0"/>
          </a:p>
        </p:txBody>
      </p:sp>
      <p:sp>
        <p:nvSpPr>
          <p:cNvPr id="11270" name="Rectangle 11"/>
          <p:cNvSpPr>
            <a:spLocks noChangeArrowheads="1"/>
          </p:cNvSpPr>
          <p:nvPr/>
        </p:nvSpPr>
        <p:spPr bwMode="auto">
          <a:xfrm>
            <a:off x="0" y="2349500"/>
            <a:ext cx="9144000" cy="0"/>
          </a:xfrm>
          <a:prstGeom prst="rect">
            <a:avLst/>
          </a:prstGeom>
          <a:noFill/>
          <a:ln w="9525">
            <a:noFill/>
            <a:miter lim="800000"/>
            <a:headEnd/>
            <a:tailEnd/>
          </a:ln>
        </p:spPr>
        <p:txBody>
          <a:bodyPr wrap="none" anchor="ctr">
            <a:spAutoFit/>
          </a:bodyPr>
          <a:lstStyle/>
          <a:p>
            <a:pPr eaLnBrk="1" hangingPunct="1"/>
            <a:endParaRPr lang="ru-RU" altLang="ru-RU"/>
          </a:p>
        </p:txBody>
      </p:sp>
      <p:sp>
        <p:nvSpPr>
          <p:cNvPr id="11271" name="Rectangle 14"/>
          <p:cNvSpPr>
            <a:spLocks noChangeArrowheads="1"/>
          </p:cNvSpPr>
          <p:nvPr/>
        </p:nvSpPr>
        <p:spPr bwMode="auto">
          <a:xfrm>
            <a:off x="0" y="2276475"/>
            <a:ext cx="9144000" cy="0"/>
          </a:xfrm>
          <a:prstGeom prst="rect">
            <a:avLst/>
          </a:prstGeom>
          <a:noFill/>
          <a:ln w="9525">
            <a:noFill/>
            <a:miter lim="800000"/>
            <a:headEnd/>
            <a:tailEnd/>
          </a:ln>
        </p:spPr>
        <p:txBody>
          <a:bodyPr wrap="none" anchor="ctr">
            <a:spAutoFit/>
          </a:bodyPr>
          <a:lstStyle/>
          <a:p>
            <a:pPr eaLnBrk="1" hangingPunct="1"/>
            <a:endParaRPr lang="ru-RU" altLang="ru-RU"/>
          </a:p>
        </p:txBody>
      </p:sp>
      <p:sp>
        <p:nvSpPr>
          <p:cNvPr id="11272" name="Rectangle 15"/>
          <p:cNvSpPr>
            <a:spLocks noChangeArrowheads="1"/>
          </p:cNvSpPr>
          <p:nvPr/>
        </p:nvSpPr>
        <p:spPr bwMode="auto">
          <a:xfrm>
            <a:off x="5976938" y="4318000"/>
            <a:ext cx="1871662" cy="369888"/>
          </a:xfrm>
          <a:prstGeom prst="rect">
            <a:avLst/>
          </a:prstGeom>
          <a:noFill/>
          <a:ln w="9525">
            <a:noFill/>
            <a:miter lim="800000"/>
            <a:headEnd/>
            <a:tailEnd/>
          </a:ln>
        </p:spPr>
        <p:txBody>
          <a:bodyPr anchor="ctr">
            <a:spAutoFit/>
          </a:bodyPr>
          <a:lstStyle/>
          <a:p>
            <a:pPr algn="ctr" eaLnBrk="1" hangingPunct="1"/>
            <a:r>
              <a:rPr lang="ru-RU" altLang="ru-RU"/>
              <a:t>Вулкан Ксудач</a:t>
            </a:r>
          </a:p>
        </p:txBody>
      </p:sp>
    </p:spTree>
  </p:cSld>
  <p:clrMapOvr>
    <a:masterClrMapping/>
  </p:clrMapOvr>
  <p:transition spd="slow">
    <p:pull dir="r"/>
  </p:transition>
  <p:timing>
    <p:tnLst>
      <p:par>
        <p:cTn id="1" dur="indefinite" restart="never" nodeType="tmRoot"/>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1" i="0" u="none" strike="noStrike" cap="none" normalizeH="0" baseline="0" smtClean="0">
            <a:ln>
              <a:noFill/>
            </a:ln>
            <a:solidFill>
              <a:schemeClr val="tx1"/>
            </a:solidFill>
            <a:effectLst/>
            <a:latin typeface="Arial" charset="0"/>
          </a:defRPr>
        </a:defPPr>
      </a:lstStyle>
    </a:lnDef>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716</TotalTime>
  <Words>774</Words>
  <Application>Microsoft Office PowerPoint</Application>
  <PresentationFormat>Экран (4:3)</PresentationFormat>
  <Paragraphs>65</Paragraphs>
  <Slides>26</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Оформление по умолчанию</vt:lpstr>
      <vt:lpstr>Слайд 1</vt:lpstr>
      <vt:lpstr>Слайд 2</vt:lpstr>
      <vt:lpstr>Слайд 3</vt:lpstr>
      <vt:lpstr>Слайд 4</vt:lpstr>
      <vt:lpstr>Слайд 5</vt:lpstr>
      <vt:lpstr>Слайд 6</vt:lpstr>
      <vt:lpstr>Слайд 7</vt:lpstr>
      <vt:lpstr>Слайд 8</vt:lpstr>
      <vt:lpstr>Слайд 9</vt:lpstr>
      <vt:lpstr>   Я выбрала эту тему, потому что меня очень  заинтересовало, что же такое вулканы и как они устроены. </vt:lpstr>
      <vt:lpstr>Слайд 11</vt:lpstr>
      <vt:lpstr>МОЯ ЦЕЛЬ</vt:lpstr>
      <vt:lpstr>МОИ ЗАДАЧИ</vt:lpstr>
      <vt:lpstr>ОПИСАНИЕ РАБОТЫ</vt:lpstr>
      <vt:lpstr>Слайд 15</vt:lpstr>
      <vt:lpstr>РАЗМЕРЫ ВУЛКАНА КЛЮЧЕВСКАЯ СОПКА</vt:lpstr>
      <vt:lpstr>ИЗВЕРЖЕНИЕ  КЛЮЧЕВСКОЙ  СОПКИ</vt:lpstr>
      <vt:lpstr>7 сентября 1994 года началось пароксизмальное извержение, которое продолжалось до 2 октября.  Наиболее значительные события происходили 1 октября. Из вершинного кратера на абсолютную высоту 12-13 километров поднялась мощная, нагруженная пеплом колонна . Фонтаны раскаленных бомб взлетали на 5 километров над кратером, максимальный размер обломков достигал 2 метра в диаметре.</vt:lpstr>
      <vt:lpstr>Слайд 19</vt:lpstr>
      <vt:lpstr>Слайд 20</vt:lpstr>
      <vt:lpstr> Температура лавы составляет примерно 1027градусов.Скорость течения раскалённой   лавы составляет 60 км/ч.</vt:lpstr>
      <vt:lpstr>                           Для того, чтобы посмотреть в живую как извергается вулкан, я провела эксперимент, сделав маленькую копию вулкана и выявив химическую реакцию.</vt:lpstr>
      <vt:lpstr>Природа Камчатки и удивительные ее вулканы - это чрезвычайно изменчивое и красочное зрелище. Человека, которому удалось стать свидетелем извержений, навсегда завораживает мощная стихия огня, потоки раскаленной лавы, бомбовые залпы, фейерверки огненных камней! Суеверный ужас  и одновременно восторг наполняют душу наблюдателя, давая почувствовать, что человек здесь совсем не завоеватель  и не владыка... </vt:lpstr>
      <vt:lpstr>Слайд 24</vt:lpstr>
      <vt:lpstr>Слайд 25</vt:lpstr>
      <vt:lpstr>СПАСИБО ЗА ВНИМАНИЕ</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Карта вулканов Камчатки</dc:title>
  <dc:creator>oleg</dc:creator>
  <cp:lastModifiedBy>CheckMan</cp:lastModifiedBy>
  <cp:revision>51</cp:revision>
  <dcterms:created xsi:type="dcterms:W3CDTF">2009-03-27T07:17:20Z</dcterms:created>
  <dcterms:modified xsi:type="dcterms:W3CDTF">2017-03-09T10:19:45Z</dcterms:modified>
</cp:coreProperties>
</file>